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84"/>
  </p:notesMasterIdLst>
  <p:sldIdLst>
    <p:sldId id="491" r:id="rId2"/>
    <p:sldId id="586" r:id="rId3"/>
    <p:sldId id="585" r:id="rId4"/>
    <p:sldId id="708" r:id="rId5"/>
    <p:sldId id="709" r:id="rId6"/>
    <p:sldId id="710" r:id="rId7"/>
    <p:sldId id="492" r:id="rId8"/>
    <p:sldId id="590" r:id="rId9"/>
    <p:sldId id="592" r:id="rId10"/>
    <p:sldId id="593" r:id="rId11"/>
    <p:sldId id="594" r:id="rId12"/>
    <p:sldId id="591" r:id="rId13"/>
    <p:sldId id="595" r:id="rId14"/>
    <p:sldId id="597" r:id="rId15"/>
    <p:sldId id="596" r:id="rId16"/>
    <p:sldId id="598" r:id="rId17"/>
    <p:sldId id="599" r:id="rId18"/>
    <p:sldId id="600" r:id="rId19"/>
    <p:sldId id="601" r:id="rId20"/>
    <p:sldId id="704" r:id="rId21"/>
    <p:sldId id="602" r:id="rId22"/>
    <p:sldId id="603" r:id="rId23"/>
    <p:sldId id="604" r:id="rId24"/>
    <p:sldId id="605" r:id="rId25"/>
    <p:sldId id="606" r:id="rId26"/>
    <p:sldId id="493" r:id="rId27"/>
    <p:sldId id="711" r:id="rId28"/>
    <p:sldId id="609" r:id="rId29"/>
    <p:sldId id="712" r:id="rId30"/>
    <p:sldId id="607" r:id="rId31"/>
    <p:sldId id="611" r:id="rId32"/>
    <p:sldId id="612" r:id="rId33"/>
    <p:sldId id="613" r:id="rId34"/>
    <p:sldId id="614" r:id="rId35"/>
    <p:sldId id="615" r:id="rId36"/>
    <p:sldId id="713" r:id="rId37"/>
    <p:sldId id="765" r:id="rId38"/>
    <p:sldId id="714" r:id="rId39"/>
    <p:sldId id="620" r:id="rId40"/>
    <p:sldId id="618" r:id="rId41"/>
    <p:sldId id="621" r:id="rId42"/>
    <p:sldId id="715" r:id="rId43"/>
    <p:sldId id="716" r:id="rId44"/>
    <p:sldId id="717" r:id="rId45"/>
    <p:sldId id="718" r:id="rId46"/>
    <p:sldId id="719" r:id="rId47"/>
    <p:sldId id="627" r:id="rId48"/>
    <p:sldId id="628" r:id="rId49"/>
    <p:sldId id="720" r:id="rId50"/>
    <p:sldId id="721" r:id="rId51"/>
    <p:sldId id="631" r:id="rId52"/>
    <p:sldId id="766" r:id="rId53"/>
    <p:sldId id="722" r:id="rId54"/>
    <p:sldId id="633" r:id="rId55"/>
    <p:sldId id="723" r:id="rId56"/>
    <p:sldId id="724" r:id="rId57"/>
    <p:sldId id="636" r:id="rId58"/>
    <p:sldId id="637" r:id="rId59"/>
    <p:sldId id="725" r:id="rId60"/>
    <p:sldId id="639" r:id="rId61"/>
    <p:sldId id="726" r:id="rId62"/>
    <p:sldId id="727" r:id="rId63"/>
    <p:sldId id="728" r:id="rId64"/>
    <p:sldId id="729" r:id="rId65"/>
    <p:sldId id="730" r:id="rId66"/>
    <p:sldId id="645" r:id="rId67"/>
    <p:sldId id="731" r:id="rId68"/>
    <p:sldId id="732" r:id="rId69"/>
    <p:sldId id="733" r:id="rId70"/>
    <p:sldId id="734" r:id="rId71"/>
    <p:sldId id="735" r:id="rId72"/>
    <p:sldId id="736" r:id="rId73"/>
    <p:sldId id="652" r:id="rId74"/>
    <p:sldId id="737" r:id="rId75"/>
    <p:sldId id="738" r:id="rId76"/>
    <p:sldId id="739" r:id="rId77"/>
    <p:sldId id="657" r:id="rId78"/>
    <p:sldId id="740" r:id="rId79"/>
    <p:sldId id="767" r:id="rId80"/>
    <p:sldId id="768" r:id="rId81"/>
    <p:sldId id="769" r:id="rId82"/>
    <p:sldId id="770" r:id="rId83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4514B"/>
    <a:srgbClr val="0000FF"/>
    <a:srgbClr val="056A9D"/>
    <a:srgbClr val="FBEEED"/>
    <a:srgbClr val="E2857E"/>
    <a:srgbClr val="FFFFFF"/>
    <a:srgbClr val="66CCFF"/>
    <a:srgbClr val="401254"/>
    <a:srgbClr val="CCFF99"/>
    <a:srgbClr val="210E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0A1B5D5-9B99-4C35-A422-299274C87663}" styleName="보통 스타일 1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286" autoAdjust="0"/>
    <p:restoredTop sz="94660"/>
  </p:normalViewPr>
  <p:slideViewPr>
    <p:cSldViewPr>
      <p:cViewPr varScale="1">
        <p:scale>
          <a:sx n="111" d="100"/>
          <a:sy n="111" d="100"/>
        </p:scale>
        <p:origin x="1692" y="114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6" d="100"/>
          <a:sy n="86" d="100"/>
        </p:scale>
        <p:origin x="3762" y="54"/>
      </p:cViewPr>
      <p:guideLst/>
    </p:cSldViewPr>
  </p:notesViewPr>
  <p:gridSpacing cx="45005" cy="45005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BC3899-2E4F-4D3A-8D29-BF4BDDE21DE2}" type="datetimeFigureOut">
              <a:rPr lang="ko-KR" altLang="en-US" smtClean="0"/>
              <a:pPr/>
              <a:t>2023-05-24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9363BF-43B7-4F43-ABD0-D052F59FCD1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84808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5.xml"/><Relationship Id="rId7" Type="http://schemas.microsoft.com/office/2007/relationships/hdphoto" Target="../media/hdphoto1.wdp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image" Target="../media/image2.jpeg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6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Relationship Id="rId4" Type="http://schemas.microsoft.com/office/2007/relationships/hdphoto" Target="../media/hdphoto1.wdp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10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microsoft.com/office/2007/relationships/hdphoto" Target="../media/hdphoto1.wdp"/><Relationship Id="rId5" Type="http://schemas.openxmlformats.org/officeDocument/2006/relationships/image" Target="../media/image2.jpe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tags" Target="../tags/tag13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tags" Target="../tags/tag16.xml"/><Relationship Id="rId5" Type="http://schemas.openxmlformats.org/officeDocument/2006/relationships/tags" Target="../tags/tag15.xml"/><Relationship Id="rId4" Type="http://schemas.openxmlformats.org/officeDocument/2006/relationships/tags" Target="../tags/tag1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저작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6"/>
          <p:cNvSpPr txBox="1">
            <a:spLocks noChangeArrowheads="1"/>
          </p:cNvSpPr>
          <p:nvPr userDrawn="1"/>
        </p:nvSpPr>
        <p:spPr bwMode="auto">
          <a:xfrm>
            <a:off x="2215021" y="629398"/>
            <a:ext cx="2829337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ko-KR" altLang="en-US" sz="1800" dirty="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rPr>
              <a:t>데이터베이스 개론</a:t>
            </a:r>
            <a:r>
              <a:rPr lang="en-US" altLang="ko-KR" sz="1800" dirty="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rPr>
              <a:t>(3</a:t>
            </a:r>
            <a:r>
              <a:rPr lang="ko-KR" altLang="en-US" sz="1800" dirty="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rPr>
              <a:t>판</a:t>
            </a:r>
            <a:r>
              <a:rPr lang="en-US" altLang="ko-KR" sz="1800" dirty="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rPr>
              <a:t>)</a:t>
            </a:r>
            <a:endParaRPr lang="de-DE" altLang="ko-KR" sz="1200" dirty="0">
              <a:solidFill>
                <a:prstClr val="black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4" name="TextBox 7"/>
          <p:cNvSpPr txBox="1"/>
          <p:nvPr userDrawn="1"/>
        </p:nvSpPr>
        <p:spPr>
          <a:xfrm>
            <a:off x="612453" y="1700213"/>
            <a:ext cx="7991475" cy="135421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vl="1">
              <a:defRPr/>
            </a:pPr>
            <a:endParaRPr lang="en-US" altLang="ko-KR" sz="1000" dirty="0">
              <a:solidFill>
                <a:srgbClr val="222222"/>
              </a:solidFill>
            </a:endParaRPr>
          </a:p>
          <a:p>
            <a:pPr>
              <a:defRPr/>
            </a:pPr>
            <a:r>
              <a:rPr lang="en-US" altLang="ko-KR" sz="1400" b="1" dirty="0">
                <a:solidFill>
                  <a:srgbClr val="FF0000"/>
                </a:solidFill>
              </a:rPr>
              <a:t>[</a:t>
            </a:r>
            <a:r>
              <a:rPr lang="ko-KR" altLang="en-US" sz="1400" b="1" dirty="0">
                <a:solidFill>
                  <a:srgbClr val="FF0000"/>
                </a:solidFill>
              </a:rPr>
              <a:t>강의교안 이용 안내</a:t>
            </a:r>
            <a:r>
              <a:rPr lang="en-US" altLang="ko-KR" sz="1400" b="1" dirty="0">
                <a:solidFill>
                  <a:srgbClr val="FF0000"/>
                </a:solidFill>
              </a:rPr>
              <a:t>]</a:t>
            </a:r>
          </a:p>
          <a:p>
            <a:pPr>
              <a:defRPr/>
            </a:pPr>
            <a:endParaRPr lang="en-US" altLang="ko-KR" sz="1000" dirty="0">
              <a:solidFill>
                <a:prstClr val="black"/>
              </a:solidFill>
            </a:endParaRPr>
          </a:p>
          <a:p>
            <a:pPr marL="171450" indent="-171450">
              <a:lnSpc>
                <a:spcPct val="120000"/>
              </a:lnSpc>
              <a:buFont typeface="Arial" pitchFamily="34" charset="0"/>
              <a:buChar char="•"/>
              <a:defRPr/>
            </a:pPr>
            <a:r>
              <a:rPr lang="ko-KR" altLang="en-US" sz="1000" dirty="0">
                <a:solidFill>
                  <a:prstClr val="black"/>
                </a:solidFill>
              </a:rPr>
              <a:t>본 강의교안의 저작권은 </a:t>
            </a:r>
            <a:r>
              <a:rPr lang="ko-KR" altLang="en-US" sz="1000" dirty="0" err="1">
                <a:solidFill>
                  <a:prstClr val="black"/>
                </a:solidFill>
              </a:rPr>
              <a:t>한빛아카데미</a:t>
            </a:r>
            <a:r>
              <a:rPr lang="ko-KR" altLang="en-US" sz="1000" dirty="0">
                <a:solidFill>
                  <a:prstClr val="black"/>
                </a:solidFill>
              </a:rPr>
              <a:t>㈜에 있습니다</a:t>
            </a:r>
            <a:r>
              <a:rPr lang="en-US" altLang="ko-KR" sz="1000" dirty="0">
                <a:solidFill>
                  <a:prstClr val="black"/>
                </a:solidFill>
              </a:rPr>
              <a:t>.</a:t>
            </a:r>
            <a:r>
              <a:rPr lang="ko-KR" altLang="en-US" sz="1000" dirty="0">
                <a:solidFill>
                  <a:srgbClr val="222222"/>
                </a:solidFill>
              </a:rPr>
              <a:t> </a:t>
            </a:r>
            <a:endParaRPr lang="en-US" altLang="ko-KR" sz="1000" dirty="0">
              <a:solidFill>
                <a:srgbClr val="222222"/>
              </a:solidFill>
            </a:endParaRPr>
          </a:p>
          <a:p>
            <a:pPr marL="171450" indent="-171450">
              <a:lnSpc>
                <a:spcPct val="120000"/>
              </a:lnSpc>
              <a:buFont typeface="Arial" pitchFamily="34" charset="0"/>
              <a:buChar char="•"/>
              <a:defRPr/>
            </a:pPr>
            <a:r>
              <a:rPr lang="ko-KR" altLang="en-US" sz="1000" u="sng" dirty="0">
                <a:solidFill>
                  <a:srgbClr val="222222"/>
                </a:solidFill>
              </a:rPr>
              <a:t>이 자료를 무단으로 전제하거나 배포할 경우 저작권법 </a:t>
            </a:r>
            <a:r>
              <a:rPr lang="en-US" altLang="ko-KR" sz="1000" u="sng" dirty="0">
                <a:solidFill>
                  <a:srgbClr val="222222"/>
                </a:solidFill>
              </a:rPr>
              <a:t>136</a:t>
            </a:r>
            <a:r>
              <a:rPr lang="ko-KR" altLang="en-US" sz="1000" u="sng" dirty="0">
                <a:solidFill>
                  <a:srgbClr val="222222"/>
                </a:solidFill>
              </a:rPr>
              <a:t>조에 의거하여 최고 </a:t>
            </a:r>
            <a:r>
              <a:rPr lang="en-US" altLang="ko-KR" sz="1000" u="sng" dirty="0">
                <a:solidFill>
                  <a:srgbClr val="222222"/>
                </a:solidFill>
              </a:rPr>
              <a:t>5</a:t>
            </a:r>
            <a:r>
              <a:rPr lang="ko-KR" altLang="en-US" sz="1000" u="sng" dirty="0">
                <a:solidFill>
                  <a:srgbClr val="222222"/>
                </a:solidFill>
              </a:rPr>
              <a:t>년 이하의 징역</a:t>
            </a:r>
            <a:r>
              <a:rPr lang="en-US" altLang="ko-KR" sz="1000" u="sng" dirty="0">
                <a:solidFill>
                  <a:srgbClr val="222222"/>
                </a:solidFill>
              </a:rPr>
              <a:t> </a:t>
            </a:r>
            <a:r>
              <a:rPr lang="ko-KR" altLang="en-US" sz="1000" u="sng" dirty="0">
                <a:solidFill>
                  <a:srgbClr val="222222"/>
                </a:solidFill>
              </a:rPr>
              <a:t>또는 </a:t>
            </a:r>
            <a:r>
              <a:rPr lang="en-US" altLang="ko-KR" sz="1000" u="sng" dirty="0">
                <a:solidFill>
                  <a:srgbClr val="222222"/>
                </a:solidFill>
              </a:rPr>
              <a:t>5</a:t>
            </a:r>
            <a:r>
              <a:rPr lang="ko-KR" altLang="en-US" sz="1000" u="sng" dirty="0" err="1">
                <a:solidFill>
                  <a:srgbClr val="222222"/>
                </a:solidFill>
              </a:rPr>
              <a:t>천만원</a:t>
            </a:r>
            <a:r>
              <a:rPr lang="ko-KR" altLang="en-US" sz="1000" u="sng" dirty="0">
                <a:solidFill>
                  <a:srgbClr val="222222"/>
                </a:solidFill>
              </a:rPr>
              <a:t> 이하의 벌금에 처할 수 있고 이를 병과</a:t>
            </a:r>
            <a:r>
              <a:rPr lang="en-US" altLang="ko-KR" sz="1000" u="sng" dirty="0">
                <a:solidFill>
                  <a:srgbClr val="222222"/>
                </a:solidFill>
              </a:rPr>
              <a:t>(</a:t>
            </a:r>
            <a:r>
              <a:rPr lang="ko-KR" altLang="en-US" sz="1000" u="sng" dirty="0">
                <a:solidFill>
                  <a:srgbClr val="222222"/>
                </a:solidFill>
              </a:rPr>
              <a:t>倂科</a:t>
            </a:r>
            <a:r>
              <a:rPr lang="en-US" altLang="ko-KR" sz="1000" u="sng" dirty="0">
                <a:solidFill>
                  <a:srgbClr val="222222"/>
                </a:solidFill>
              </a:rPr>
              <a:t>)</a:t>
            </a:r>
            <a:r>
              <a:rPr lang="ko-KR" altLang="en-US" sz="1000" u="sng" dirty="0">
                <a:solidFill>
                  <a:srgbClr val="222222"/>
                </a:solidFill>
              </a:rPr>
              <a:t>할 수도 있습니다</a:t>
            </a:r>
            <a:r>
              <a:rPr lang="en-US" altLang="ko-KR" sz="1000" u="sng" dirty="0">
                <a:solidFill>
                  <a:srgbClr val="222222"/>
                </a:solidFill>
              </a:rPr>
              <a:t>.</a:t>
            </a:r>
          </a:p>
          <a:p>
            <a:pPr>
              <a:lnSpc>
                <a:spcPct val="120000"/>
              </a:lnSpc>
              <a:defRPr/>
            </a:pPr>
            <a:endParaRPr lang="ko-KR" altLang="en-US" sz="1000" dirty="0">
              <a:solidFill>
                <a:prstClr val="black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578" y="703737"/>
            <a:ext cx="1237443" cy="249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5497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본문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297475" y="152712"/>
            <a:ext cx="8595005" cy="596671"/>
          </a:xfrm>
        </p:spPr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4" name="내용 개체 틀 4"/>
          <p:cNvSpPr>
            <a:spLocks noGrp="1"/>
          </p:cNvSpPr>
          <p:nvPr>
            <p:ph sz="quarter" idx="11"/>
            <p:custDataLst>
              <p:tags r:id="rId2"/>
            </p:custDataLst>
          </p:nvPr>
        </p:nvSpPr>
        <p:spPr>
          <a:xfrm>
            <a:off x="297475" y="1140544"/>
            <a:ext cx="8550000" cy="5543705"/>
          </a:xfrm>
        </p:spPr>
        <p:txBody>
          <a:bodyPr>
            <a:normAutofit/>
          </a:bodyPr>
          <a:lstStyle>
            <a:lvl1pPr marL="342900" indent="-342900"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u"/>
              <a:defRPr sz="2400" b="1" baseline="0"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1pPr>
            <a:lvl2pPr>
              <a:buClr>
                <a:schemeClr val="tx2"/>
              </a:buClr>
              <a:defRPr sz="2000" baseline="0"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2pPr>
            <a:lvl3pPr>
              <a:buClr>
                <a:schemeClr val="accent5">
                  <a:lumMod val="60000"/>
                  <a:lumOff val="40000"/>
                </a:schemeClr>
              </a:buClr>
              <a:defRPr sz="1800" baseline="0"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3pPr>
            <a:lvl4pPr>
              <a:defRPr sz="1600" baseline="0"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4pPr>
            <a:lvl5pPr>
              <a:defRPr sz="1400" baseline="0"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7" name="직사각형 11"/>
          <p:cNvSpPr>
            <a:spLocks noChangeArrowheads="1"/>
          </p:cNvSpPr>
          <p:nvPr userDrawn="1">
            <p:custDataLst>
              <p:tags r:id="rId3"/>
            </p:custDataLst>
          </p:nvPr>
        </p:nvSpPr>
        <p:spPr bwMode="auto">
          <a:xfrm>
            <a:off x="161511" y="6561139"/>
            <a:ext cx="873907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r"/>
            <a:fld id="{033B4838-7E5D-4E73-BD5A-D91E0EFAE053}" type="slidenum">
              <a:rPr lang="en-US" altLang="ko-KR" sz="1000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</a:rPr>
              <a:pPr algn="r"/>
              <a:t>‹#›</a:t>
            </a:fld>
            <a:endParaRPr lang="ko-KR" altLang="en-US" sz="1000" dirty="0">
              <a:solidFill>
                <a:srgbClr val="000000"/>
              </a:solidFill>
            </a:endParaRPr>
          </a:p>
        </p:txBody>
      </p:sp>
      <p:sp>
        <p:nvSpPr>
          <p:cNvPr id="6" name="Line 10"/>
          <p:cNvSpPr>
            <a:spLocks noChangeShapeType="1"/>
          </p:cNvSpPr>
          <p:nvPr userDrawn="1">
            <p:custDataLst>
              <p:tags r:id="rId4"/>
            </p:custDataLst>
          </p:nvPr>
        </p:nvSpPr>
        <p:spPr bwMode="auto">
          <a:xfrm>
            <a:off x="296525" y="812921"/>
            <a:ext cx="7668000" cy="0"/>
          </a:xfrm>
          <a:prstGeom prst="line">
            <a:avLst/>
          </a:prstGeom>
          <a:ln>
            <a:headEnd/>
            <a:tailEnd/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9272"/>
          <a:stretch/>
        </p:blipFill>
        <p:spPr>
          <a:xfrm>
            <a:off x="8025036" y="157199"/>
            <a:ext cx="831171" cy="678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2542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장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10"/>
          <p:cNvSpPr>
            <a:spLocks noChangeShapeType="1"/>
          </p:cNvSpPr>
          <p:nvPr userDrawn="1">
            <p:custDataLst>
              <p:tags r:id="rId1"/>
            </p:custDataLst>
          </p:nvPr>
        </p:nvSpPr>
        <p:spPr bwMode="auto">
          <a:xfrm>
            <a:off x="296525" y="812921"/>
            <a:ext cx="7668000" cy="0"/>
          </a:xfrm>
          <a:prstGeom prst="line">
            <a:avLst/>
          </a:prstGeom>
          <a:ln>
            <a:headEnd/>
            <a:tailEnd/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9272"/>
          <a:stretch/>
        </p:blipFill>
        <p:spPr>
          <a:xfrm>
            <a:off x="8025036" y="157199"/>
            <a:ext cx="831171" cy="678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3952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학습목표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297475" y="152712"/>
            <a:ext cx="8595005" cy="596671"/>
          </a:xfrm>
        </p:spPr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7" name="직사각형 11"/>
          <p:cNvSpPr>
            <a:spLocks noChangeArrowheads="1"/>
          </p:cNvSpPr>
          <p:nvPr userDrawn="1">
            <p:custDataLst>
              <p:tags r:id="rId2"/>
            </p:custDataLst>
          </p:nvPr>
        </p:nvSpPr>
        <p:spPr bwMode="auto">
          <a:xfrm>
            <a:off x="161511" y="6561139"/>
            <a:ext cx="873907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r"/>
            <a:fld id="{033B4838-7E5D-4E73-BD5A-D91E0EFAE053}" type="slidenum">
              <a:rPr lang="en-US" altLang="ko-KR" sz="1000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</a:rPr>
              <a:pPr algn="r"/>
              <a:t>‹#›</a:t>
            </a:fld>
            <a:endParaRPr lang="ko-KR" altLang="en-US" sz="1000" dirty="0">
              <a:solidFill>
                <a:srgbClr val="000000"/>
              </a:solidFill>
            </a:endParaRPr>
          </a:p>
        </p:txBody>
      </p:sp>
      <p:sp>
        <p:nvSpPr>
          <p:cNvPr id="6" name="Line 10"/>
          <p:cNvSpPr>
            <a:spLocks noChangeShapeType="1"/>
          </p:cNvSpPr>
          <p:nvPr userDrawn="1">
            <p:custDataLst>
              <p:tags r:id="rId3"/>
            </p:custDataLst>
          </p:nvPr>
        </p:nvSpPr>
        <p:spPr bwMode="auto">
          <a:xfrm>
            <a:off x="296525" y="812921"/>
            <a:ext cx="7668000" cy="0"/>
          </a:xfrm>
          <a:prstGeom prst="line">
            <a:avLst/>
          </a:prstGeom>
          <a:ln>
            <a:headEnd/>
            <a:tailEnd/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9272"/>
          <a:stretch/>
        </p:blipFill>
        <p:spPr>
          <a:xfrm>
            <a:off x="8025036" y="157199"/>
            <a:ext cx="831171" cy="678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7715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0"/>
            <p:custDataLst>
              <p:tags r:id="rId1"/>
            </p:custDataLst>
          </p:nvPr>
        </p:nvSpPr>
        <p:spPr>
          <a:xfrm>
            <a:off x="139700" y="6525345"/>
            <a:ext cx="8756650" cy="280046"/>
          </a:xfrm>
          <a:prstGeom prst="rect">
            <a:avLst/>
          </a:prstGeom>
        </p:spPr>
        <p:txBody>
          <a:bodyPr/>
          <a:lstStyle>
            <a:lvl1pPr>
              <a:defRPr b="1" i="1"/>
            </a:lvl1pPr>
          </a:lstStyle>
          <a:p>
            <a:pPr latinLnBrk="0"/>
            <a:fld id="{926EA8F1-C76B-4BC6-98C4-C2D2384EDDB7}" type="slidenum">
              <a:rPr lang="en-US" altLang="ko-KR" kern="0" smtClean="0">
                <a:solidFill>
                  <a:prstClr val="black"/>
                </a:solidFill>
                <a:latin typeface="Verdana"/>
              </a:rPr>
              <a:pPr latinLnBrk="0"/>
              <a:t>‹#›</a:t>
            </a:fld>
            <a:endParaRPr lang="en-US" altLang="ko-KR" kern="0" dirty="0">
              <a:solidFill>
                <a:prstClr val="black"/>
              </a:solidFill>
              <a:latin typeface="Verdana"/>
            </a:endParaRPr>
          </a:p>
        </p:txBody>
      </p:sp>
      <p:sp>
        <p:nvSpPr>
          <p:cNvPr id="9" name="AutoShape 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2765425" y="1447800"/>
            <a:ext cx="3587750" cy="388620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gradFill rotWithShape="0">
            <a:gsLst>
              <a:gs pos="0">
                <a:srgbClr val="FFFFFF"/>
              </a:gs>
              <a:gs pos="50000">
                <a:srgbClr val="EEEEEE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1" name="Line 5"/>
          <p:cNvSpPr>
            <a:spLocks noChangeShapeType="1"/>
          </p:cNvSpPr>
          <p:nvPr>
            <p:custDataLst>
              <p:tags r:id="rId3"/>
            </p:custDataLst>
          </p:nvPr>
        </p:nvSpPr>
        <p:spPr bwMode="auto">
          <a:xfrm>
            <a:off x="2506663" y="3706813"/>
            <a:ext cx="4151312" cy="0"/>
          </a:xfrm>
          <a:prstGeom prst="line">
            <a:avLst/>
          </a:prstGeom>
          <a:ln>
            <a:prstDash val="dash"/>
            <a:headEnd/>
            <a:tailEnd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/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AutoShape 3"/>
          <p:cNvSpPr>
            <a:spLocks noChangeArrowheads="1"/>
          </p:cNvSpPr>
          <p:nvPr userDrawn="1">
            <p:custDataLst>
              <p:tags r:id="rId4"/>
            </p:custDataLst>
          </p:nvPr>
        </p:nvSpPr>
        <p:spPr bwMode="auto">
          <a:xfrm>
            <a:off x="2765425" y="1447800"/>
            <a:ext cx="3587750" cy="388620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gradFill rotWithShape="0">
            <a:gsLst>
              <a:gs pos="0">
                <a:srgbClr val="FFFFFF"/>
              </a:gs>
              <a:gs pos="50000">
                <a:srgbClr val="EEEEEE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8" name="Line 5"/>
          <p:cNvSpPr>
            <a:spLocks noChangeShapeType="1"/>
          </p:cNvSpPr>
          <p:nvPr userDrawn="1">
            <p:custDataLst>
              <p:tags r:id="rId5"/>
            </p:custDataLst>
          </p:nvPr>
        </p:nvSpPr>
        <p:spPr bwMode="auto">
          <a:xfrm>
            <a:off x="2506663" y="3706813"/>
            <a:ext cx="4151312" cy="0"/>
          </a:xfrm>
          <a:prstGeom prst="line">
            <a:avLst/>
          </a:prstGeom>
          <a:ln>
            <a:prstDash val="dash"/>
            <a:headEnd/>
            <a:tailEnd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/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0" name="Text Box 4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2735263" y="3048000"/>
            <a:ext cx="3657600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ko-KR" sz="4400" b="1" dirty="0">
                <a:solidFill>
                  <a:srgbClr val="D9D1D5"/>
                </a:solidFill>
                <a:latin typeface="HY견명조" pitchFamily="18" charset="-127"/>
                <a:ea typeface="HY견명조" pitchFamily="18" charset="-127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3792158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ags" Target="../tags/tag2.xml"/><Relationship Id="rId3" Type="http://schemas.openxmlformats.org/officeDocument/2006/relationships/slideLayout" Target="../slideLayouts/slideLayout3.xml"/><Relationship Id="rId7" Type="http://schemas.openxmlformats.org/officeDocument/2006/relationships/tags" Target="../tags/tag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텍스트 개체 틀 60"/>
          <p:cNvSpPr>
            <a:spLocks noGrp="1"/>
          </p:cNvSpPr>
          <p:nvPr>
            <p:ph type="body" idx="1"/>
            <p:custDataLst>
              <p:tags r:id="rId7"/>
            </p:custDataLst>
          </p:nvPr>
        </p:nvSpPr>
        <p:spPr>
          <a:xfrm>
            <a:off x="296523" y="980727"/>
            <a:ext cx="8550952" cy="56007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4A2D2"/>
              </a:buClr>
              <a:buSzTx/>
              <a:buFont typeface="Wingdings" pitchFamily="2" charset="2"/>
              <a:buChar char="v"/>
              <a:tabLst/>
              <a:defRPr/>
            </a:pPr>
            <a:r>
              <a:rPr kumimoji="0" lang="ko-KR" altLang="en-US" sz="23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마스터 텍스트 스타일을 편집합니다</a:t>
            </a:r>
          </a:p>
          <a:p>
            <a:pPr marL="539750" marR="0" lvl="1" indent="-182563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9BBD98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둘째 수준</a:t>
            </a:r>
          </a:p>
          <a:p>
            <a:pPr marL="714375" marR="0" lvl="2" indent="-174625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F784C"/>
              </a:buClr>
              <a:buSzTx/>
              <a:buFontTx/>
              <a:buChar char="•"/>
              <a:tabLst/>
              <a:defRPr/>
            </a:pPr>
            <a:r>
              <a: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셋째 수준</a:t>
            </a:r>
          </a:p>
          <a:p>
            <a:pPr marL="896938" marR="0" lvl="3" indent="-182563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tabLst/>
              <a:defRPr/>
            </a:pP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넷째 수준</a:t>
            </a:r>
          </a:p>
          <a:p>
            <a:pPr marL="1166813" marR="0" lvl="4" indent="-182563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tabLst>
                <a:tab pos="1166813" algn="l"/>
              </a:tabLst>
              <a:defRPr/>
            </a:pP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다섯째 수준</a:t>
            </a:r>
            <a:endParaRPr kumimoji="0" lang="en-US" altLang="ko-KR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6" name="제목 개체 틀 65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296523" y="158476"/>
            <a:ext cx="8550952" cy="6782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95634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9" r:id="rId2"/>
    <p:sldLayoutId id="2147483700" r:id="rId3"/>
    <p:sldLayoutId id="2147483701" r:id="rId4"/>
    <p:sldLayoutId id="2147483703" r:id="rId5"/>
  </p:sldLayoutIdLst>
  <p:txStyles>
    <p:titleStyle>
      <a:lvl1pPr algn="ctr" defTabSz="914400" rtl="0" eaLnBrk="1" latinLnBrk="1" hangingPunct="1">
        <a:spcBef>
          <a:spcPct val="0"/>
        </a:spcBef>
        <a:buNone/>
        <a:defRPr lang="ko-KR" altLang="en-US" sz="3200" b="1" kern="1200" dirty="0">
          <a:solidFill>
            <a:schemeClr val="tx2">
              <a:lumMod val="75000"/>
            </a:schemeClr>
          </a:solidFill>
          <a:latin typeface="+mj-ea"/>
          <a:ea typeface="+mj-ea"/>
          <a:cs typeface="+mj-cs"/>
        </a:defRPr>
      </a:lvl1pPr>
    </p:titleStyle>
    <p:bodyStyle>
      <a:lvl1pPr marL="342900" marR="0" indent="-342900" algn="l" defTabSz="914400" rtl="0" eaLnBrk="1" fontAlgn="base" latinLnBrk="1" hangingPunct="1">
        <a:lnSpc>
          <a:spcPct val="100000"/>
        </a:lnSpc>
        <a:spcBef>
          <a:spcPct val="20000"/>
        </a:spcBef>
        <a:spcAft>
          <a:spcPct val="0"/>
        </a:spcAft>
        <a:buClr>
          <a:srgbClr val="64515B"/>
        </a:buClr>
        <a:buSzTx/>
        <a:buFont typeface="Wingdings" pitchFamily="2" charset="2"/>
        <a:buChar char="v"/>
        <a:tabLst/>
        <a:defRPr sz="2300" kern="1200" baseline="0">
          <a:solidFill>
            <a:srgbClr val="056A9D"/>
          </a:solidFill>
          <a:latin typeface="Arial" pitchFamily="34" charset="0"/>
          <a:ea typeface="+mn-ea"/>
          <a:cs typeface="Arial" pitchFamily="34" charset="0"/>
        </a:defRPr>
      </a:lvl1pPr>
      <a:lvl2pPr marL="539750" marR="0" indent="-182563" algn="l" defTabSz="914400" rtl="0" eaLnBrk="1" fontAlgn="base" latinLnBrk="1" hangingPunct="1">
        <a:lnSpc>
          <a:spcPct val="100000"/>
        </a:lnSpc>
        <a:spcBef>
          <a:spcPct val="20000"/>
        </a:spcBef>
        <a:spcAft>
          <a:spcPct val="0"/>
        </a:spcAft>
        <a:buClr>
          <a:srgbClr val="64515B"/>
        </a:buClr>
        <a:buSzTx/>
        <a:buFont typeface="Wingdings" pitchFamily="2" charset="2"/>
        <a:buChar char="§"/>
        <a:tabLst/>
        <a:defRPr sz="2400" kern="1200" baseline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714375" marR="0" indent="-174625" algn="l" defTabSz="914400" rtl="0" eaLnBrk="1" fontAlgn="base" latinLnBrk="1" hangingPunct="1">
        <a:lnSpc>
          <a:spcPct val="100000"/>
        </a:lnSpc>
        <a:spcBef>
          <a:spcPct val="20000"/>
        </a:spcBef>
        <a:spcAft>
          <a:spcPct val="0"/>
        </a:spcAft>
        <a:buClr>
          <a:srgbClr val="4F784C"/>
        </a:buClr>
        <a:buSzTx/>
        <a:buFontTx/>
        <a:buChar char="•"/>
        <a:tabLst/>
        <a:defRPr sz="2000" kern="1200" baseline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896938" marR="0" indent="-182563" algn="l" defTabSz="914400" rtl="0" eaLnBrk="1" fontAlgn="base" latinLnBrk="1" hangingPunct="1">
        <a:lnSpc>
          <a:spcPct val="100000"/>
        </a:lnSpc>
        <a:spcBef>
          <a:spcPct val="20000"/>
        </a:spcBef>
        <a:spcAft>
          <a:spcPct val="0"/>
        </a:spcAft>
        <a:buClrTx/>
        <a:buSzTx/>
        <a:buFontTx/>
        <a:buChar char="–"/>
        <a:tabLst/>
        <a:defRPr sz="1800" kern="1200" baseline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1166813" marR="0" indent="-182563" algn="l" defTabSz="914400" rtl="0" eaLnBrk="1" fontAlgn="base" latinLnBrk="1" hangingPunct="1">
        <a:lnSpc>
          <a:spcPct val="100000"/>
        </a:lnSpc>
        <a:spcBef>
          <a:spcPct val="20000"/>
        </a:spcBef>
        <a:spcAft>
          <a:spcPct val="0"/>
        </a:spcAft>
        <a:buClrTx/>
        <a:buSzTx/>
        <a:buFontTx/>
        <a:buChar char="»"/>
        <a:tabLst>
          <a:tab pos="1166813" algn="l"/>
        </a:tabLst>
        <a:defRPr sz="1600" kern="1200" baseline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emf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emf"/><Relationship Id="rId2" Type="http://schemas.openxmlformats.org/officeDocument/2006/relationships/image" Target="../media/image73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emf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emf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01 SQL</a:t>
            </a:r>
            <a:r>
              <a:rPr lang="ko-KR" altLang="en-US" dirty="0"/>
              <a:t>의 소개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>
          <a:xfrm>
            <a:off x="297474" y="1140544"/>
            <a:ext cx="8955045" cy="5543705"/>
          </a:xfrm>
        </p:spPr>
        <p:txBody>
          <a:bodyPr>
            <a:normAutofit/>
          </a:bodyPr>
          <a:lstStyle/>
          <a:p>
            <a:r>
              <a:rPr lang="en-US" altLang="ko-KR" dirty="0"/>
              <a:t>SQL(Structured Query Language)</a:t>
            </a:r>
          </a:p>
          <a:p>
            <a:pPr lvl="1">
              <a:lnSpc>
                <a:spcPct val="140000"/>
              </a:lnSpc>
            </a:pPr>
            <a:r>
              <a:rPr lang="ko-KR" altLang="en-US" dirty="0"/>
              <a:t>의미</a:t>
            </a:r>
            <a:endParaRPr lang="en-US" altLang="ko-KR" dirty="0"/>
          </a:p>
          <a:p>
            <a:pPr lvl="2">
              <a:lnSpc>
                <a:spcPct val="140000"/>
              </a:lnSpc>
            </a:pPr>
            <a:r>
              <a:rPr lang="ko-KR" altLang="en-US" dirty="0"/>
              <a:t>관계 데이터베이스를 위한 표준 </a:t>
            </a:r>
            <a:r>
              <a:rPr lang="ko-KR" altLang="en-US" dirty="0" err="1"/>
              <a:t>질의어</a:t>
            </a:r>
            <a:endParaRPr lang="en-US" altLang="ko-KR" dirty="0"/>
          </a:p>
          <a:p>
            <a:pPr lvl="2">
              <a:lnSpc>
                <a:spcPct val="140000"/>
              </a:lnSpc>
            </a:pPr>
            <a:r>
              <a:rPr lang="ko-KR" altLang="en-US" dirty="0"/>
              <a:t>비절차적 데이터 언어</a:t>
            </a:r>
            <a:endParaRPr lang="en-US" altLang="ko-KR" dirty="0"/>
          </a:p>
          <a:p>
            <a:pPr lvl="1">
              <a:lnSpc>
                <a:spcPct val="140000"/>
              </a:lnSpc>
            </a:pPr>
            <a:r>
              <a:rPr lang="ko-KR" altLang="en-US" dirty="0"/>
              <a:t>발전 역사</a:t>
            </a:r>
            <a:endParaRPr lang="en-US" altLang="ko-KR" dirty="0"/>
          </a:p>
          <a:p>
            <a:pPr lvl="2">
              <a:lnSpc>
                <a:spcPct val="140000"/>
              </a:lnSpc>
            </a:pPr>
            <a:r>
              <a:rPr lang="en-US" altLang="ko-KR" dirty="0"/>
              <a:t>SEQUEL(Structured English </a:t>
            </a:r>
            <a:r>
              <a:rPr lang="en-US" altLang="ko-KR" dirty="0" err="1"/>
              <a:t>QUEry</a:t>
            </a:r>
            <a:r>
              <a:rPr lang="en-US" altLang="ko-KR" dirty="0"/>
              <a:t> Language)</a:t>
            </a:r>
            <a:r>
              <a:rPr lang="ko-KR" altLang="en-US" dirty="0"/>
              <a:t>에서 유래</a:t>
            </a:r>
            <a:endParaRPr lang="en-US" altLang="ko-KR" dirty="0"/>
          </a:p>
          <a:p>
            <a:pPr lvl="3">
              <a:lnSpc>
                <a:spcPct val="140000"/>
              </a:lnSpc>
            </a:pPr>
            <a:r>
              <a:rPr lang="en-US" altLang="ko-KR" dirty="0"/>
              <a:t>SEQUEL : </a:t>
            </a:r>
            <a:r>
              <a:rPr lang="ko-KR" altLang="en-US" dirty="0"/>
              <a:t>연구용 관계 데이터베이스 관리 시스템인 </a:t>
            </a:r>
            <a:r>
              <a:rPr lang="en-US" altLang="ko-KR" dirty="0"/>
              <a:t>SYSTEM R</a:t>
            </a:r>
            <a:r>
              <a:rPr lang="ko-KR" altLang="en-US" dirty="0"/>
              <a:t>을 위한 언어</a:t>
            </a:r>
            <a:endParaRPr lang="en-US" altLang="ko-KR" dirty="0"/>
          </a:p>
          <a:p>
            <a:pPr lvl="2">
              <a:lnSpc>
                <a:spcPct val="140000"/>
              </a:lnSpc>
            </a:pPr>
            <a:r>
              <a:rPr lang="ko-KR" altLang="en-US" dirty="0"/>
              <a:t>미국 표준 연구소인 </a:t>
            </a:r>
            <a:r>
              <a:rPr lang="en-US" altLang="ko-KR" dirty="0"/>
              <a:t>ANSI</a:t>
            </a:r>
            <a:r>
              <a:rPr lang="ko-KR" altLang="en-US" dirty="0"/>
              <a:t>와 국제 표준화 기구인 </a:t>
            </a:r>
            <a:r>
              <a:rPr lang="en-US" altLang="ko-KR" dirty="0"/>
              <a:t>ISO</a:t>
            </a:r>
            <a:r>
              <a:rPr lang="ko-KR" altLang="en-US" dirty="0"/>
              <a:t>에서 표준화 작업을 진행</a:t>
            </a:r>
            <a:endParaRPr lang="en-US" altLang="ko-KR" dirty="0"/>
          </a:p>
          <a:p>
            <a:pPr lvl="3">
              <a:lnSpc>
                <a:spcPct val="140000"/>
              </a:lnSpc>
            </a:pPr>
            <a:r>
              <a:rPr lang="ko-KR" altLang="en-US" dirty="0"/>
              <a:t>계속 수정 및 보완되고 있음</a:t>
            </a:r>
            <a:endParaRPr lang="en-US" altLang="ko-KR" dirty="0"/>
          </a:p>
          <a:p>
            <a:pPr lvl="1">
              <a:lnSpc>
                <a:spcPct val="140000"/>
              </a:lnSpc>
            </a:pPr>
            <a:r>
              <a:rPr lang="ko-KR" altLang="en-US" dirty="0"/>
              <a:t>사용 방식</a:t>
            </a:r>
            <a:endParaRPr lang="en-US" altLang="ko-KR" dirty="0"/>
          </a:p>
          <a:p>
            <a:pPr lvl="2">
              <a:lnSpc>
                <a:spcPct val="140000"/>
              </a:lnSpc>
            </a:pPr>
            <a:r>
              <a:rPr lang="ko-KR" altLang="en-US" dirty="0"/>
              <a:t>대화식 </a:t>
            </a:r>
            <a:r>
              <a:rPr lang="en-US" altLang="ko-KR" dirty="0"/>
              <a:t>SQL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데이터베이스 관리 시스템에 직접 접근해 질의를 작성하고 실행</a:t>
            </a:r>
            <a:r>
              <a:rPr lang="en-US" altLang="ko-KR" dirty="0"/>
              <a:t> </a:t>
            </a:r>
          </a:p>
          <a:p>
            <a:pPr lvl="2">
              <a:lnSpc>
                <a:spcPct val="140000"/>
              </a:lnSpc>
            </a:pPr>
            <a:r>
              <a:rPr lang="ko-KR" altLang="en-US" dirty="0"/>
              <a:t>삽입 </a:t>
            </a:r>
            <a:r>
              <a:rPr lang="en-US" altLang="ko-KR" dirty="0"/>
              <a:t>SQL  : </a:t>
            </a:r>
            <a:r>
              <a:rPr lang="ko-KR" altLang="en-US" dirty="0"/>
              <a:t>프로그래밍 언어로 작성한 응용 프로그램에 삽입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1141391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SQL</a:t>
            </a:r>
            <a:r>
              <a:rPr lang="ko-KR" altLang="en-US" dirty="0"/>
              <a:t>을 이용한 데이터 정의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테이블 생성 </a:t>
            </a:r>
            <a:r>
              <a:rPr lang="en-US" altLang="ko-KR" dirty="0"/>
              <a:t>: CREATE TABLE </a:t>
            </a:r>
            <a:r>
              <a:rPr lang="ko-KR" altLang="en-US" dirty="0"/>
              <a:t>문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속성의 정의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ko-KR" altLang="en-US" dirty="0"/>
              <a:t>테이블을 구성하는 각 속성의 데이터 타입을 선택한 후에 널 값 허용 여부와 기본 값 필요 여부를 결정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en-US" altLang="ko-KR" dirty="0"/>
              <a:t>NOT NULL</a:t>
            </a:r>
          </a:p>
          <a:p>
            <a:pPr lvl="3">
              <a:lnSpc>
                <a:spcPct val="150000"/>
              </a:lnSpc>
            </a:pPr>
            <a:r>
              <a:rPr lang="ko-KR" altLang="en-US" dirty="0"/>
              <a:t>속성이 널 값을 허용하지 않음을 의미하는 키워드</a:t>
            </a:r>
            <a:endParaRPr lang="en-US" altLang="ko-KR" dirty="0"/>
          </a:p>
          <a:p>
            <a:pPr lvl="3">
              <a:lnSpc>
                <a:spcPct val="150000"/>
              </a:lnSpc>
            </a:pPr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ko-KR" altLang="en-US" dirty="0"/>
              <a:t>고객아이디  </a:t>
            </a:r>
            <a:r>
              <a:rPr lang="en-US" altLang="ko-KR" dirty="0"/>
              <a:t>VARCHAR(20)  NOT NULL</a:t>
            </a:r>
          </a:p>
          <a:p>
            <a:pPr lvl="2">
              <a:lnSpc>
                <a:spcPct val="150000"/>
              </a:lnSpc>
            </a:pPr>
            <a:r>
              <a:rPr lang="en-US" altLang="ko-KR" dirty="0"/>
              <a:t>DEFAULT</a:t>
            </a:r>
          </a:p>
          <a:p>
            <a:pPr lvl="3">
              <a:lnSpc>
                <a:spcPct val="150000"/>
              </a:lnSpc>
            </a:pPr>
            <a:r>
              <a:rPr lang="ko-KR" altLang="en-US" dirty="0"/>
              <a:t>속성의 기본 값을 지정하는 키워드</a:t>
            </a:r>
            <a:endParaRPr lang="en-US" altLang="ko-KR" dirty="0"/>
          </a:p>
          <a:p>
            <a:pPr lvl="3">
              <a:lnSpc>
                <a:spcPct val="150000"/>
              </a:lnSpc>
            </a:pPr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ko-KR" altLang="en-US" dirty="0"/>
              <a:t>적립금  </a:t>
            </a:r>
            <a:r>
              <a:rPr lang="en-US" altLang="ko-KR" dirty="0"/>
              <a:t>INT  DEFAULT  0 </a:t>
            </a:r>
          </a:p>
          <a:p>
            <a:pPr lvl="3">
              <a:lnSpc>
                <a:spcPct val="150000"/>
              </a:lnSpc>
            </a:pPr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ko-KR" altLang="en-US" dirty="0"/>
              <a:t>담당자  </a:t>
            </a:r>
            <a:r>
              <a:rPr lang="en-US" altLang="ko-KR" dirty="0"/>
              <a:t>VARCHAR(10)  DEFAULT  ‘</a:t>
            </a:r>
            <a:r>
              <a:rPr lang="ko-KR" altLang="en-US" dirty="0"/>
              <a:t>방경아</a:t>
            </a:r>
            <a:r>
              <a:rPr lang="en-US" altLang="ko-KR" dirty="0"/>
              <a:t>’</a:t>
            </a:r>
            <a:endParaRPr lang="ko-KR" altLang="en-US" dirty="0"/>
          </a:p>
        </p:txBody>
      </p:sp>
      <p:sp>
        <p:nvSpPr>
          <p:cNvPr id="5" name="모서리가 둥근 사각형 설명선 4"/>
          <p:cNvSpPr/>
          <p:nvPr/>
        </p:nvSpPr>
        <p:spPr>
          <a:xfrm>
            <a:off x="5427095" y="3834045"/>
            <a:ext cx="3375375" cy="1530170"/>
          </a:xfrm>
          <a:prstGeom prst="wedgeRoundRectCallout">
            <a:avLst>
              <a:gd name="adj1" fmla="val -43601"/>
              <a:gd name="adj2" fmla="val 74153"/>
              <a:gd name="adj3" fmla="val 16667"/>
            </a:avLst>
          </a:prstGeom>
          <a:solidFill>
            <a:srgbClr val="CC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tx1"/>
                </a:solidFill>
              </a:rPr>
              <a:t>문자열이나 날짜 데이터는 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tx1"/>
                </a:solidFill>
              </a:rPr>
              <a:t>작은따옴표로 묶어서 표현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600" dirty="0">
                <a:solidFill>
                  <a:schemeClr val="tx1"/>
                </a:solidFill>
              </a:rPr>
              <a:t>(</a:t>
            </a:r>
            <a:r>
              <a:rPr lang="ko-KR" altLang="en-US" sz="1600" dirty="0">
                <a:solidFill>
                  <a:schemeClr val="tx1"/>
                </a:solidFill>
              </a:rPr>
              <a:t>작은따옴표로 묶인 문자열은 </a:t>
            </a:r>
            <a:br>
              <a:rPr lang="en-US" altLang="ko-KR" sz="1600" dirty="0">
                <a:solidFill>
                  <a:schemeClr val="tx1"/>
                </a:solidFill>
              </a:rPr>
            </a:br>
            <a:r>
              <a:rPr lang="ko-KR" altLang="en-US" sz="1600" dirty="0">
                <a:solidFill>
                  <a:schemeClr val="tx1"/>
                </a:solidFill>
              </a:rPr>
              <a:t>대소문자를 구분함</a:t>
            </a:r>
            <a:r>
              <a:rPr lang="en-US" altLang="ko-KR" sz="1600" dirty="0">
                <a:solidFill>
                  <a:schemeClr val="tx1"/>
                </a:solidFill>
              </a:rPr>
              <a:t>)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81635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SQL</a:t>
            </a:r>
            <a:r>
              <a:rPr lang="ko-KR" altLang="en-US" dirty="0"/>
              <a:t>을 이용한 데이터 정의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테이블 생성 </a:t>
            </a:r>
            <a:r>
              <a:rPr lang="en-US" altLang="ko-KR" dirty="0"/>
              <a:t>: CREATE TABLE </a:t>
            </a:r>
            <a:r>
              <a:rPr lang="ko-KR" altLang="en-US" dirty="0"/>
              <a:t>문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070" y="1642762"/>
            <a:ext cx="7425350" cy="5161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6383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SQL</a:t>
            </a:r>
            <a:r>
              <a:rPr lang="ko-KR" altLang="en-US" dirty="0"/>
              <a:t>을 이용한 데이터 정의</a:t>
            </a:r>
          </a:p>
        </p:txBody>
      </p:sp>
      <p:sp>
        <p:nvSpPr>
          <p:cNvPr id="12" name="내용 개체 틀 1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테이블 생성 </a:t>
            </a:r>
            <a:r>
              <a:rPr lang="en-US" altLang="ko-KR" dirty="0"/>
              <a:t>: CREATE TABLE </a:t>
            </a:r>
            <a:r>
              <a:rPr lang="ko-KR" altLang="en-US" dirty="0"/>
              <a:t>문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키의 정의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en-US" altLang="ko-KR" dirty="0"/>
              <a:t>PRIMARY  KEY</a:t>
            </a:r>
          </a:p>
          <a:p>
            <a:pPr lvl="3">
              <a:lnSpc>
                <a:spcPct val="150000"/>
              </a:lnSpc>
            </a:pPr>
            <a:r>
              <a:rPr lang="ko-KR" altLang="en-US" dirty="0" err="1"/>
              <a:t>기본키를</a:t>
            </a:r>
            <a:r>
              <a:rPr lang="en-US" altLang="ko-KR" dirty="0"/>
              <a:t> </a:t>
            </a:r>
            <a:r>
              <a:rPr lang="ko-KR" altLang="en-US" dirty="0"/>
              <a:t>지정하는 키워드</a:t>
            </a:r>
            <a:endParaRPr lang="en-US" altLang="ko-KR" dirty="0"/>
          </a:p>
          <a:p>
            <a:pPr lvl="3">
              <a:lnSpc>
                <a:spcPct val="150000"/>
              </a:lnSpc>
            </a:pPr>
            <a:r>
              <a:rPr lang="ko-KR" altLang="en-US" dirty="0"/>
              <a:t>예</a:t>
            </a:r>
            <a:r>
              <a:rPr lang="en-US" altLang="ko-KR" dirty="0"/>
              <a:t>) PRIMARY KEY(</a:t>
            </a:r>
            <a:r>
              <a:rPr lang="ko-KR" altLang="en-US" dirty="0"/>
              <a:t>고객아이디</a:t>
            </a:r>
            <a:r>
              <a:rPr lang="en-US" altLang="ko-KR" dirty="0"/>
              <a:t>)</a:t>
            </a:r>
          </a:p>
          <a:p>
            <a:pPr lvl="3">
              <a:lnSpc>
                <a:spcPct val="150000"/>
              </a:lnSpc>
            </a:pPr>
            <a:r>
              <a:rPr lang="ko-KR" altLang="en-US" dirty="0"/>
              <a:t>예</a:t>
            </a:r>
            <a:r>
              <a:rPr lang="en-US" altLang="ko-KR" dirty="0"/>
              <a:t>) PRIMARY KEY(</a:t>
            </a:r>
            <a:r>
              <a:rPr lang="ko-KR" altLang="en-US" dirty="0"/>
              <a:t>주문고객</a:t>
            </a:r>
            <a:r>
              <a:rPr lang="en-US" altLang="ko-KR" dirty="0"/>
              <a:t>, </a:t>
            </a:r>
            <a:r>
              <a:rPr lang="ko-KR" altLang="en-US" dirty="0"/>
              <a:t>주문제품</a:t>
            </a:r>
            <a:r>
              <a:rPr lang="en-US" altLang="ko-KR" dirty="0"/>
              <a:t>)</a:t>
            </a:r>
          </a:p>
          <a:p>
            <a:pPr lvl="2">
              <a:lnSpc>
                <a:spcPct val="150000"/>
              </a:lnSpc>
            </a:pPr>
            <a:r>
              <a:rPr lang="en-US" altLang="ko-KR" dirty="0"/>
              <a:t>UNIQUE</a:t>
            </a:r>
          </a:p>
          <a:p>
            <a:pPr lvl="3">
              <a:lnSpc>
                <a:spcPct val="150000"/>
              </a:lnSpc>
            </a:pPr>
            <a:r>
              <a:rPr lang="ko-KR" altLang="en-US" dirty="0" err="1"/>
              <a:t>대체키를</a:t>
            </a:r>
            <a:r>
              <a:rPr lang="ko-KR" altLang="en-US" dirty="0"/>
              <a:t> 지정하는 키워드</a:t>
            </a:r>
            <a:endParaRPr lang="en-US" altLang="ko-KR" dirty="0"/>
          </a:p>
          <a:p>
            <a:pPr lvl="3">
              <a:lnSpc>
                <a:spcPct val="150000"/>
              </a:lnSpc>
            </a:pPr>
            <a:r>
              <a:rPr lang="ko-KR" altLang="en-US" dirty="0"/>
              <a:t>대체키로 지정된 속성의 값은 유일성을 가지며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기본키와</a:t>
            </a:r>
            <a:r>
              <a:rPr lang="ko-KR" altLang="en-US" dirty="0"/>
              <a:t> 달리 널 값이 허용됨</a:t>
            </a:r>
            <a:endParaRPr lang="en-US" altLang="ko-KR" dirty="0"/>
          </a:p>
          <a:p>
            <a:pPr lvl="3">
              <a:lnSpc>
                <a:spcPct val="150000"/>
              </a:lnSpc>
            </a:pPr>
            <a:r>
              <a:rPr lang="ko-KR" altLang="en-US" dirty="0"/>
              <a:t>예</a:t>
            </a:r>
            <a:r>
              <a:rPr lang="en-US" altLang="ko-KR" dirty="0"/>
              <a:t>) UNIQUE(</a:t>
            </a:r>
            <a:r>
              <a:rPr lang="ko-KR" altLang="en-US" dirty="0"/>
              <a:t>고객이름</a:t>
            </a:r>
            <a:r>
              <a:rPr lang="en-US" altLang="ko-K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357991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SQL</a:t>
            </a:r>
            <a:r>
              <a:rPr lang="ko-KR" altLang="en-US" dirty="0"/>
              <a:t>을 이용한 데이터 정의</a:t>
            </a:r>
          </a:p>
        </p:txBody>
      </p:sp>
      <p:sp>
        <p:nvSpPr>
          <p:cNvPr id="12" name="내용 개체 틀 11"/>
          <p:cNvSpPr>
            <a:spLocks noGrp="1"/>
          </p:cNvSpPr>
          <p:nvPr>
            <p:ph sz="quarter" idx="11"/>
          </p:nvPr>
        </p:nvSpPr>
        <p:spPr>
          <a:xfrm>
            <a:off x="297474" y="1140544"/>
            <a:ext cx="8846525" cy="5543705"/>
          </a:xfrm>
        </p:spPr>
        <p:txBody>
          <a:bodyPr>
            <a:normAutofit/>
          </a:bodyPr>
          <a:lstStyle/>
          <a:p>
            <a:r>
              <a:rPr lang="ko-KR" altLang="en-US" dirty="0"/>
              <a:t>테이블 생성 </a:t>
            </a:r>
            <a:r>
              <a:rPr lang="en-US" altLang="ko-KR" dirty="0"/>
              <a:t>: CREATE TABLE </a:t>
            </a:r>
            <a:r>
              <a:rPr lang="ko-KR" altLang="en-US" dirty="0"/>
              <a:t>문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키의 정의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en-US" altLang="ko-KR" dirty="0"/>
              <a:t>FOREIGN  KEY</a:t>
            </a:r>
          </a:p>
          <a:p>
            <a:pPr lvl="3">
              <a:lnSpc>
                <a:spcPct val="150000"/>
              </a:lnSpc>
            </a:pPr>
            <a:r>
              <a:rPr lang="ko-KR" altLang="en-US" dirty="0" err="1"/>
              <a:t>외래키를</a:t>
            </a:r>
            <a:r>
              <a:rPr lang="ko-KR" altLang="en-US" dirty="0"/>
              <a:t> 지정하는 키워드</a:t>
            </a:r>
            <a:endParaRPr lang="en-US" altLang="ko-KR" dirty="0"/>
          </a:p>
          <a:p>
            <a:pPr lvl="3">
              <a:lnSpc>
                <a:spcPct val="150000"/>
              </a:lnSpc>
            </a:pPr>
            <a:r>
              <a:rPr lang="ko-KR" altLang="en-US" dirty="0" err="1"/>
              <a:t>외래키가</a:t>
            </a:r>
            <a:r>
              <a:rPr lang="ko-KR" altLang="en-US" dirty="0"/>
              <a:t> 어떤 테이블의 무슨 속성을 참조하는지 </a:t>
            </a:r>
            <a:r>
              <a:rPr lang="en-US" altLang="ko-KR" dirty="0"/>
              <a:t>REFERENCES </a:t>
            </a:r>
            <a:r>
              <a:rPr lang="ko-KR" altLang="en-US" dirty="0"/>
              <a:t>키워드 다음에 제시</a:t>
            </a:r>
            <a:endParaRPr lang="en-US" altLang="ko-KR" dirty="0"/>
          </a:p>
          <a:p>
            <a:pPr lvl="3">
              <a:lnSpc>
                <a:spcPct val="150000"/>
              </a:lnSpc>
            </a:pPr>
            <a:r>
              <a:rPr lang="ko-KR" altLang="en-US" dirty="0"/>
              <a:t>참조 무결성 제약조건 유지를 위해 참조되는 테이블에서 </a:t>
            </a:r>
            <a:r>
              <a:rPr lang="ko-KR" altLang="en-US" dirty="0" err="1"/>
              <a:t>투플</a:t>
            </a:r>
            <a:r>
              <a:rPr lang="ko-KR" altLang="en-US" dirty="0"/>
              <a:t> 삭제 시 처리 방법을 </a:t>
            </a:r>
            <a:br>
              <a:rPr lang="en-US" altLang="ko-KR" dirty="0"/>
            </a:br>
            <a:r>
              <a:rPr lang="ko-KR" altLang="en-US" dirty="0"/>
              <a:t>지정하는 옵션</a:t>
            </a:r>
            <a:endParaRPr lang="en-US" altLang="ko-KR" dirty="0"/>
          </a:p>
          <a:p>
            <a:pPr lvl="4">
              <a:lnSpc>
                <a:spcPct val="180000"/>
              </a:lnSpc>
            </a:pPr>
            <a:r>
              <a:rPr lang="en-US" altLang="ko-KR" dirty="0"/>
              <a:t>ON DELETE  NO ACTION : </a:t>
            </a:r>
            <a:r>
              <a:rPr lang="ko-KR" altLang="en-US" dirty="0" err="1"/>
              <a:t>투플을</a:t>
            </a:r>
            <a:r>
              <a:rPr lang="ko-KR" altLang="en-US" dirty="0"/>
              <a:t> 삭제하지 못하게 함</a:t>
            </a:r>
            <a:endParaRPr lang="en-US" altLang="ko-KR" dirty="0"/>
          </a:p>
          <a:p>
            <a:pPr lvl="4">
              <a:lnSpc>
                <a:spcPct val="180000"/>
              </a:lnSpc>
            </a:pPr>
            <a:r>
              <a:rPr lang="en-US" altLang="ko-KR" dirty="0"/>
              <a:t>ON DELETE  CASCADE : </a:t>
            </a:r>
            <a:r>
              <a:rPr lang="ko-KR" altLang="en-US" dirty="0"/>
              <a:t>관련 </a:t>
            </a:r>
            <a:r>
              <a:rPr lang="ko-KR" altLang="en-US" dirty="0" err="1"/>
              <a:t>투플을</a:t>
            </a:r>
            <a:r>
              <a:rPr lang="ko-KR" altLang="en-US" dirty="0"/>
              <a:t> 함께 삭제함</a:t>
            </a:r>
          </a:p>
          <a:p>
            <a:pPr lvl="4">
              <a:lnSpc>
                <a:spcPct val="180000"/>
              </a:lnSpc>
            </a:pPr>
            <a:r>
              <a:rPr lang="en-US" altLang="ko-KR" dirty="0"/>
              <a:t>ON DELETE  SET NULL : </a:t>
            </a:r>
            <a:r>
              <a:rPr lang="ko-KR" altLang="en-US" dirty="0"/>
              <a:t>관련 </a:t>
            </a:r>
            <a:r>
              <a:rPr lang="ko-KR" altLang="en-US" dirty="0" err="1"/>
              <a:t>투플의</a:t>
            </a:r>
            <a:r>
              <a:rPr lang="ko-KR" altLang="en-US" dirty="0"/>
              <a:t> </a:t>
            </a:r>
            <a:r>
              <a:rPr lang="ko-KR" altLang="en-US" dirty="0" err="1"/>
              <a:t>외래키</a:t>
            </a:r>
            <a:r>
              <a:rPr lang="ko-KR" altLang="en-US" dirty="0"/>
              <a:t> 값을 </a:t>
            </a:r>
            <a:r>
              <a:rPr lang="en-US" altLang="ko-KR" dirty="0"/>
              <a:t>NULL</a:t>
            </a:r>
            <a:r>
              <a:rPr lang="ko-KR" altLang="en-US" dirty="0"/>
              <a:t>로 변경함</a:t>
            </a:r>
            <a:r>
              <a:rPr lang="en-US" altLang="ko-KR" dirty="0"/>
              <a:t> </a:t>
            </a:r>
            <a:endParaRPr lang="ko-KR" altLang="en-US" dirty="0"/>
          </a:p>
          <a:p>
            <a:pPr lvl="4">
              <a:lnSpc>
                <a:spcPct val="180000"/>
              </a:lnSpc>
            </a:pPr>
            <a:r>
              <a:rPr lang="en-US" altLang="ko-KR" dirty="0"/>
              <a:t>ON DELETE  SET DEFAULT : </a:t>
            </a:r>
            <a:r>
              <a:rPr lang="ko-KR" altLang="en-US" dirty="0"/>
              <a:t>관련 </a:t>
            </a:r>
            <a:r>
              <a:rPr lang="ko-KR" altLang="en-US" dirty="0" err="1"/>
              <a:t>투플의</a:t>
            </a:r>
            <a:r>
              <a:rPr lang="ko-KR" altLang="en-US" dirty="0"/>
              <a:t> </a:t>
            </a:r>
            <a:r>
              <a:rPr lang="ko-KR" altLang="en-US" dirty="0" err="1"/>
              <a:t>외래키</a:t>
            </a:r>
            <a:r>
              <a:rPr lang="ko-KR" altLang="en-US" dirty="0"/>
              <a:t> 값을 미리 지정한 기본 값으로 변경함</a:t>
            </a:r>
          </a:p>
        </p:txBody>
      </p:sp>
    </p:spTree>
    <p:extLst>
      <p:ext uri="{BB962C8B-B14F-4D97-AF65-F5344CB8AC3E}">
        <p14:creationId xmlns:p14="http://schemas.microsoft.com/office/powerpoint/2010/main" val="42552865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SQL</a:t>
            </a:r>
            <a:r>
              <a:rPr lang="ko-KR" altLang="en-US" dirty="0"/>
              <a:t>을 이용한 데이터 정의</a:t>
            </a:r>
          </a:p>
        </p:txBody>
      </p:sp>
      <p:sp>
        <p:nvSpPr>
          <p:cNvPr id="12" name="내용 개체 틀 11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테이블 생성 </a:t>
            </a:r>
            <a:r>
              <a:rPr lang="en-US" altLang="ko-KR" dirty="0"/>
              <a:t>: CREATE TABLE </a:t>
            </a:r>
            <a:r>
              <a:rPr lang="ko-KR" altLang="en-US" dirty="0"/>
              <a:t>문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키의 정의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en-US" altLang="ko-KR" dirty="0"/>
              <a:t>FOREIGN  KEY</a:t>
            </a:r>
          </a:p>
          <a:p>
            <a:pPr lvl="3">
              <a:lnSpc>
                <a:spcPct val="150000"/>
              </a:lnSpc>
            </a:pPr>
            <a:r>
              <a:rPr lang="ko-KR" altLang="en-US" dirty="0"/>
              <a:t>참조 </a:t>
            </a:r>
            <a:r>
              <a:rPr lang="ko-KR" altLang="en-US" dirty="0" err="1"/>
              <a:t>무결성</a:t>
            </a:r>
            <a:r>
              <a:rPr lang="ko-KR" altLang="en-US" dirty="0"/>
              <a:t> 제약조건 유지를 위해 참조되는 테이블에서 </a:t>
            </a:r>
            <a:r>
              <a:rPr lang="ko-KR" altLang="en-US" dirty="0" err="1"/>
              <a:t>투플</a:t>
            </a:r>
            <a:r>
              <a:rPr lang="ko-KR" altLang="en-US" dirty="0"/>
              <a:t> 변경 시 처리 방법을 </a:t>
            </a:r>
            <a:br>
              <a:rPr lang="en-US" altLang="ko-KR" dirty="0"/>
            </a:br>
            <a:r>
              <a:rPr lang="ko-KR" altLang="en-US" dirty="0"/>
              <a:t>지정하는 옵션</a:t>
            </a:r>
            <a:endParaRPr lang="en-US" altLang="ko-KR" dirty="0"/>
          </a:p>
          <a:p>
            <a:pPr lvl="4">
              <a:lnSpc>
                <a:spcPct val="180000"/>
              </a:lnSpc>
            </a:pPr>
            <a:r>
              <a:rPr lang="en-US" altLang="ko-KR" dirty="0"/>
              <a:t>ON UPDATE  NO ACTION : </a:t>
            </a:r>
            <a:r>
              <a:rPr lang="ko-KR" altLang="en-US" dirty="0" err="1"/>
              <a:t>투플을</a:t>
            </a:r>
            <a:r>
              <a:rPr lang="ko-KR" altLang="en-US" dirty="0"/>
              <a:t> 변경하지 못하게 함</a:t>
            </a:r>
            <a:endParaRPr lang="en-US" altLang="ko-KR" dirty="0"/>
          </a:p>
          <a:p>
            <a:pPr lvl="4">
              <a:lnSpc>
                <a:spcPct val="180000"/>
              </a:lnSpc>
            </a:pPr>
            <a:r>
              <a:rPr lang="en-US" altLang="ko-KR" dirty="0"/>
              <a:t>ON UPDATE  CASCADE : </a:t>
            </a:r>
            <a:r>
              <a:rPr lang="ko-KR" altLang="en-US" dirty="0"/>
              <a:t>관련 </a:t>
            </a:r>
            <a:r>
              <a:rPr lang="ko-KR" altLang="en-US" dirty="0" err="1"/>
              <a:t>투플에서</a:t>
            </a:r>
            <a:r>
              <a:rPr lang="ko-KR" altLang="en-US" dirty="0"/>
              <a:t> </a:t>
            </a:r>
            <a:r>
              <a:rPr lang="ko-KR" altLang="en-US" dirty="0" err="1"/>
              <a:t>외래키</a:t>
            </a:r>
            <a:r>
              <a:rPr lang="ko-KR" altLang="en-US" dirty="0"/>
              <a:t> 값을 함께 변경함</a:t>
            </a:r>
          </a:p>
          <a:p>
            <a:pPr lvl="4">
              <a:lnSpc>
                <a:spcPct val="180000"/>
              </a:lnSpc>
            </a:pPr>
            <a:r>
              <a:rPr lang="en-US" altLang="ko-KR" dirty="0"/>
              <a:t>ON UPDATE  SET NULL : </a:t>
            </a:r>
            <a:r>
              <a:rPr lang="ko-KR" altLang="en-US" dirty="0"/>
              <a:t>관련 </a:t>
            </a:r>
            <a:r>
              <a:rPr lang="ko-KR" altLang="en-US" dirty="0" err="1"/>
              <a:t>투플의</a:t>
            </a:r>
            <a:r>
              <a:rPr lang="ko-KR" altLang="en-US" dirty="0"/>
              <a:t> </a:t>
            </a:r>
            <a:r>
              <a:rPr lang="ko-KR" altLang="en-US" dirty="0" err="1"/>
              <a:t>외래키</a:t>
            </a:r>
            <a:r>
              <a:rPr lang="ko-KR" altLang="en-US" dirty="0"/>
              <a:t> 값을 </a:t>
            </a:r>
            <a:r>
              <a:rPr lang="en-US" altLang="ko-KR" dirty="0"/>
              <a:t>NULL</a:t>
            </a:r>
            <a:r>
              <a:rPr lang="ko-KR" altLang="en-US" dirty="0"/>
              <a:t>로 변경함</a:t>
            </a:r>
            <a:r>
              <a:rPr lang="en-US" altLang="ko-KR" dirty="0"/>
              <a:t> </a:t>
            </a:r>
            <a:endParaRPr lang="ko-KR" altLang="en-US" dirty="0"/>
          </a:p>
          <a:p>
            <a:pPr lvl="4">
              <a:lnSpc>
                <a:spcPct val="180000"/>
              </a:lnSpc>
            </a:pPr>
            <a:r>
              <a:rPr lang="en-US" altLang="ko-KR" dirty="0"/>
              <a:t>ON UPDATE  SET DEFAULT : </a:t>
            </a:r>
            <a:r>
              <a:rPr lang="ko-KR" altLang="en-US" dirty="0"/>
              <a:t>관련 </a:t>
            </a:r>
            <a:r>
              <a:rPr lang="ko-KR" altLang="en-US" dirty="0" err="1"/>
              <a:t>투플의</a:t>
            </a:r>
            <a:r>
              <a:rPr lang="ko-KR" altLang="en-US" dirty="0"/>
              <a:t> </a:t>
            </a:r>
            <a:r>
              <a:rPr lang="ko-KR" altLang="en-US" dirty="0" err="1"/>
              <a:t>외래키</a:t>
            </a:r>
            <a:r>
              <a:rPr lang="ko-KR" altLang="en-US" dirty="0"/>
              <a:t> 값을 미리 지정한 기본 값으로 변경함</a:t>
            </a:r>
            <a:endParaRPr lang="en-US" altLang="ko-KR" dirty="0"/>
          </a:p>
          <a:p>
            <a:pPr lvl="3">
              <a:lnSpc>
                <a:spcPct val="150000"/>
              </a:lnSpc>
            </a:pPr>
            <a:r>
              <a:rPr lang="ko-KR" altLang="en-US" dirty="0"/>
              <a:t>예</a:t>
            </a:r>
            <a:r>
              <a:rPr lang="en-US" altLang="ko-KR" dirty="0"/>
              <a:t>) FOREIGN KEY(</a:t>
            </a:r>
            <a:r>
              <a:rPr lang="ko-KR" altLang="en-US" dirty="0"/>
              <a:t>소속부서</a:t>
            </a:r>
            <a:r>
              <a:rPr lang="en-US" altLang="ko-KR" dirty="0"/>
              <a:t>) REFERENCES </a:t>
            </a:r>
            <a:r>
              <a:rPr lang="ko-KR" altLang="en-US" dirty="0"/>
              <a:t>부서</a:t>
            </a:r>
            <a:r>
              <a:rPr lang="en-US" altLang="ko-KR" dirty="0"/>
              <a:t>(</a:t>
            </a:r>
            <a:r>
              <a:rPr lang="ko-KR" altLang="en-US" dirty="0"/>
              <a:t>부서번호</a:t>
            </a:r>
            <a:r>
              <a:rPr lang="en-US" altLang="ko-KR" dirty="0"/>
              <a:t>)</a:t>
            </a:r>
          </a:p>
          <a:p>
            <a:pPr lvl="3">
              <a:lnSpc>
                <a:spcPct val="150000"/>
              </a:lnSpc>
            </a:pPr>
            <a:r>
              <a:rPr lang="ko-KR" altLang="en-US" dirty="0"/>
              <a:t>예</a:t>
            </a:r>
            <a:r>
              <a:rPr lang="en-US" altLang="ko-KR" dirty="0"/>
              <a:t>) FOREIGN KEY(</a:t>
            </a:r>
            <a:r>
              <a:rPr lang="ko-KR" altLang="en-US" dirty="0"/>
              <a:t>소속부서</a:t>
            </a:r>
            <a:r>
              <a:rPr lang="en-US" altLang="ko-KR" dirty="0"/>
              <a:t>) REFERENCES </a:t>
            </a:r>
            <a:r>
              <a:rPr lang="ko-KR" altLang="en-US" dirty="0"/>
              <a:t>부서</a:t>
            </a:r>
            <a:r>
              <a:rPr lang="en-US" altLang="ko-KR" dirty="0"/>
              <a:t>(</a:t>
            </a:r>
            <a:r>
              <a:rPr lang="ko-KR" altLang="en-US" dirty="0"/>
              <a:t>부서번호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br>
              <a:rPr lang="en-US" altLang="ko-KR" dirty="0"/>
            </a:br>
            <a:r>
              <a:rPr lang="en-US" altLang="ko-KR" dirty="0"/>
              <a:t>      ON DELETE CASCADE  ON UPDATE CASCADE</a:t>
            </a:r>
          </a:p>
        </p:txBody>
      </p:sp>
    </p:spTree>
    <p:extLst>
      <p:ext uri="{BB962C8B-B14F-4D97-AF65-F5344CB8AC3E}">
        <p14:creationId xmlns:p14="http://schemas.microsoft.com/office/powerpoint/2010/main" val="2712495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SQL</a:t>
            </a:r>
            <a:r>
              <a:rPr lang="ko-KR" altLang="en-US" dirty="0"/>
              <a:t>을 이용한 데이터 정의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테이블 생성 </a:t>
            </a:r>
            <a:r>
              <a:rPr lang="en-US" altLang="ko-KR" dirty="0"/>
              <a:t>: CREATE TABLE </a:t>
            </a:r>
            <a:r>
              <a:rPr lang="ko-KR" altLang="en-US" dirty="0"/>
              <a:t>문</a:t>
            </a:r>
            <a:endParaRPr lang="en-US" altLang="ko-KR" dirty="0"/>
          </a:p>
        </p:txBody>
      </p:sp>
      <p:sp>
        <p:nvSpPr>
          <p:cNvPr id="7" name="내용 개체 틀 11"/>
          <p:cNvSpPr txBox="1">
            <a:spLocks/>
          </p:cNvSpPr>
          <p:nvPr/>
        </p:nvSpPr>
        <p:spPr>
          <a:xfrm>
            <a:off x="-18510" y="5139191"/>
            <a:ext cx="8910990" cy="16201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marR="0" indent="-34290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>
                <a:srgbClr val="C4A2D2"/>
              </a:buClr>
              <a:buSzTx/>
              <a:buFont typeface="Wingdings" pitchFamily="2" charset="2"/>
              <a:buChar char="v"/>
              <a:tabLst/>
              <a:defRPr sz="2400" b="1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1pPr>
            <a:lvl2pPr marL="539750" marR="0" indent="-182563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9BBD98"/>
              </a:buClr>
              <a:buSzTx/>
              <a:buFont typeface="Wingdings" pitchFamily="2" charset="2"/>
              <a:buChar char="§"/>
              <a:tabLst/>
              <a:defRPr sz="20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2pPr>
            <a:lvl3pPr marL="714375" marR="0" indent="-174625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4F784C"/>
              </a:buClr>
              <a:buSzTx/>
              <a:buFontTx/>
              <a:buChar char="•"/>
              <a:tabLst/>
              <a:defRPr sz="18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3pPr>
            <a:lvl4pPr marL="896938" marR="0" indent="-182563" algn="l" defTabSz="914400" rtl="0" eaLnBrk="1" fontAlgn="base" latinLnBrk="1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‒"/>
              <a:tabLst/>
              <a:defRPr sz="16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4pPr>
            <a:lvl5pPr marL="1166813" marR="0" indent="-182563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tabLst>
                <a:tab pos="1166813" algn="l"/>
              </a:tabLst>
              <a:defRPr sz="14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lnSpc>
                <a:spcPct val="150000"/>
              </a:lnSpc>
            </a:pPr>
            <a:r>
              <a:rPr lang="en-US" altLang="ko-KR" sz="1400" dirty="0"/>
              <a:t>ON DELETE  NO ACTION : </a:t>
            </a:r>
            <a:r>
              <a:rPr lang="ko-KR" altLang="en-US" sz="1400" dirty="0"/>
              <a:t>부서 테이블의 </a:t>
            </a:r>
            <a:r>
              <a:rPr lang="ko-KR" altLang="en-US" sz="1400" dirty="0" err="1"/>
              <a:t>투플을</a:t>
            </a:r>
            <a:r>
              <a:rPr lang="ko-KR" altLang="en-US" sz="1400" dirty="0"/>
              <a:t> 삭제하지 못하게 함</a:t>
            </a:r>
            <a:endParaRPr lang="en-US" altLang="ko-KR" sz="1400" dirty="0"/>
          </a:p>
          <a:p>
            <a:pPr lvl="2">
              <a:lnSpc>
                <a:spcPct val="150000"/>
              </a:lnSpc>
            </a:pPr>
            <a:r>
              <a:rPr lang="en-US" altLang="ko-KR" sz="1400" dirty="0"/>
              <a:t>ON DELETE  CASCADE : </a:t>
            </a:r>
            <a:r>
              <a:rPr lang="ko-KR" altLang="en-US" sz="1400" dirty="0"/>
              <a:t>사원 테이블에서 </a:t>
            </a:r>
            <a:r>
              <a:rPr lang="ko-KR" altLang="en-US" sz="1400" dirty="0" err="1"/>
              <a:t>홍보부에</a:t>
            </a:r>
            <a:r>
              <a:rPr lang="ko-KR" altLang="en-US" sz="1400" dirty="0"/>
              <a:t> 근무하는 정소화 사원 </a:t>
            </a:r>
            <a:r>
              <a:rPr lang="ko-KR" altLang="en-US" sz="1400" dirty="0" err="1"/>
              <a:t>투플도</a:t>
            </a:r>
            <a:r>
              <a:rPr lang="ko-KR" altLang="en-US" sz="1400" dirty="0"/>
              <a:t> 함께 삭제</a:t>
            </a:r>
          </a:p>
          <a:p>
            <a:pPr lvl="2">
              <a:lnSpc>
                <a:spcPct val="150000"/>
              </a:lnSpc>
            </a:pPr>
            <a:r>
              <a:rPr lang="en-US" altLang="ko-KR" sz="1400" dirty="0"/>
              <a:t>ON DELETE  SET NULL : </a:t>
            </a:r>
            <a:r>
              <a:rPr lang="ko-KR" altLang="en-US" sz="1400" dirty="0"/>
              <a:t>사원 테이블에서 정소화 사원의 소속부서 속성 값을 </a:t>
            </a:r>
            <a:r>
              <a:rPr lang="en-US" altLang="ko-KR" sz="1400" dirty="0"/>
              <a:t>NULL</a:t>
            </a:r>
            <a:r>
              <a:rPr lang="ko-KR" altLang="en-US" sz="1400" dirty="0"/>
              <a:t>로 변경</a:t>
            </a:r>
          </a:p>
          <a:p>
            <a:pPr lvl="2">
              <a:lnSpc>
                <a:spcPct val="150000"/>
              </a:lnSpc>
            </a:pPr>
            <a:r>
              <a:rPr lang="en-US" altLang="ko-KR" sz="1400" dirty="0"/>
              <a:t>ON DELETE  SET DEFAULT : </a:t>
            </a:r>
            <a:r>
              <a:rPr lang="ko-KR" altLang="en-US" sz="1400" dirty="0"/>
              <a:t>사원 테이블에서 정소화 사원의 소속부서 속성 값을 기본 값으로 변경 </a:t>
            </a:r>
            <a:endParaRPr lang="en-US" altLang="ko-KR" sz="1400" dirty="0"/>
          </a:p>
        </p:txBody>
      </p:sp>
      <p:sp>
        <p:nvSpPr>
          <p:cNvPr id="8" name="TextBox 7"/>
          <p:cNvSpPr txBox="1"/>
          <p:nvPr/>
        </p:nvSpPr>
        <p:spPr>
          <a:xfrm>
            <a:off x="2051720" y="1718810"/>
            <a:ext cx="47852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ym typeface="Wingdings"/>
              </a:rPr>
              <a:t>[</a:t>
            </a:r>
            <a:r>
              <a:rPr lang="ko-KR" altLang="en-US" sz="1600" b="1" dirty="0">
                <a:sym typeface="Wingdings"/>
              </a:rPr>
              <a:t>참조 </a:t>
            </a:r>
            <a:r>
              <a:rPr lang="ko-KR" altLang="en-US" sz="1600" b="1" dirty="0" err="1">
                <a:sym typeface="Wingdings"/>
              </a:rPr>
              <a:t>무결성</a:t>
            </a:r>
            <a:r>
              <a:rPr lang="ko-KR" altLang="en-US" sz="1600" b="1" dirty="0">
                <a:sym typeface="Wingdings"/>
              </a:rPr>
              <a:t> 제약조건 유지를 위한 </a:t>
            </a:r>
            <a:r>
              <a:rPr lang="ko-KR" altLang="en-US" sz="1600" b="1" dirty="0" err="1">
                <a:sym typeface="Wingdings"/>
              </a:rPr>
              <a:t>투플</a:t>
            </a:r>
            <a:r>
              <a:rPr lang="ko-KR" altLang="en-US" sz="1600" b="1" dirty="0">
                <a:sym typeface="Wingdings"/>
              </a:rPr>
              <a:t> 삭제 예</a:t>
            </a:r>
            <a:r>
              <a:rPr lang="en-US" altLang="ko-KR" sz="1600" b="1" dirty="0">
                <a:sym typeface="Wingdings"/>
              </a:rPr>
              <a:t>]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580" y="2168860"/>
            <a:ext cx="7572803" cy="2716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1095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SQL</a:t>
            </a:r>
            <a:r>
              <a:rPr lang="ko-KR" altLang="en-US" dirty="0"/>
              <a:t>을 이용한 데이터 정의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>
          <a:xfrm>
            <a:off x="297475" y="1140544"/>
            <a:ext cx="8910040" cy="5543705"/>
          </a:xfrm>
        </p:spPr>
        <p:txBody>
          <a:bodyPr/>
          <a:lstStyle/>
          <a:p>
            <a:r>
              <a:rPr lang="ko-KR" altLang="en-US" dirty="0"/>
              <a:t>테이블 생성 </a:t>
            </a:r>
            <a:r>
              <a:rPr lang="en-US" altLang="ko-KR" dirty="0"/>
              <a:t>: CREATE TABLE </a:t>
            </a:r>
            <a:r>
              <a:rPr lang="ko-KR" altLang="en-US" dirty="0"/>
              <a:t>문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데이터 </a:t>
            </a:r>
            <a:r>
              <a:rPr lang="ko-KR" altLang="en-US" dirty="0" err="1"/>
              <a:t>무결성</a:t>
            </a:r>
            <a:r>
              <a:rPr lang="ko-KR" altLang="en-US" dirty="0"/>
              <a:t> 제약조건의 정의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en-US" altLang="ko-KR" dirty="0"/>
              <a:t>CHECK</a:t>
            </a:r>
          </a:p>
          <a:p>
            <a:pPr lvl="3">
              <a:lnSpc>
                <a:spcPct val="200000"/>
              </a:lnSpc>
            </a:pPr>
            <a:r>
              <a:rPr lang="ko-KR" altLang="en-US" dirty="0"/>
              <a:t>테이블에 정확하고 유효한 데이터를 유지하기 위해 특정</a:t>
            </a:r>
            <a:r>
              <a:rPr lang="en-US" altLang="ko-KR" dirty="0"/>
              <a:t> </a:t>
            </a:r>
            <a:r>
              <a:rPr lang="ko-KR" altLang="en-US" dirty="0"/>
              <a:t>속성에 대한 제약조건을 지정</a:t>
            </a:r>
            <a:endParaRPr lang="en-US" altLang="ko-KR" dirty="0"/>
          </a:p>
          <a:p>
            <a:pPr lvl="3">
              <a:lnSpc>
                <a:spcPct val="200000"/>
              </a:lnSpc>
            </a:pPr>
            <a:r>
              <a:rPr lang="en-US" altLang="ko-KR" dirty="0"/>
              <a:t>CONSTRAINT </a:t>
            </a:r>
            <a:r>
              <a:rPr lang="ko-KR" altLang="en-US" dirty="0"/>
              <a:t>키워드와 함께 고유의 이름을 부여할 수도 있음</a:t>
            </a:r>
            <a:endParaRPr lang="en-US" altLang="ko-KR" dirty="0"/>
          </a:p>
          <a:p>
            <a:pPr lvl="3">
              <a:lnSpc>
                <a:spcPct val="200000"/>
              </a:lnSpc>
            </a:pPr>
            <a:r>
              <a:rPr lang="ko-KR" altLang="en-US" dirty="0"/>
              <a:t>예</a:t>
            </a:r>
            <a:r>
              <a:rPr lang="en-US" altLang="ko-KR" dirty="0"/>
              <a:t>) CHECK(</a:t>
            </a:r>
            <a:r>
              <a:rPr lang="ko-KR" altLang="en-US" dirty="0"/>
              <a:t>재고량 </a:t>
            </a:r>
            <a:r>
              <a:rPr lang="en-US" altLang="ko-KR" dirty="0"/>
              <a:t>&gt;= 0 AND </a:t>
            </a:r>
            <a:r>
              <a:rPr lang="ko-KR" altLang="en-US" dirty="0"/>
              <a:t>재고량 </a:t>
            </a:r>
            <a:r>
              <a:rPr lang="en-US" altLang="ko-KR" dirty="0"/>
              <a:t>&lt;= 10000)</a:t>
            </a:r>
          </a:p>
          <a:p>
            <a:pPr lvl="3">
              <a:lnSpc>
                <a:spcPct val="200000"/>
              </a:lnSpc>
            </a:pPr>
            <a:r>
              <a:rPr lang="ko-KR" altLang="en-US" dirty="0"/>
              <a:t>예</a:t>
            </a:r>
            <a:r>
              <a:rPr lang="en-US" altLang="ko-KR" dirty="0"/>
              <a:t>) CONSTRAINT  CHK_CPY  CHECK(</a:t>
            </a:r>
            <a:r>
              <a:rPr lang="ko-KR" altLang="en-US" dirty="0"/>
              <a:t>제조업체 </a:t>
            </a:r>
            <a:r>
              <a:rPr lang="en-US" altLang="ko-KR" dirty="0"/>
              <a:t>= ‘</a:t>
            </a:r>
            <a:r>
              <a:rPr lang="ko-KR" altLang="en-US" dirty="0" err="1"/>
              <a:t>한빛제과</a:t>
            </a:r>
            <a:r>
              <a:rPr lang="en-US" altLang="ko-KR" dirty="0"/>
              <a:t>’)</a:t>
            </a:r>
          </a:p>
        </p:txBody>
      </p:sp>
    </p:spTree>
    <p:extLst>
      <p:ext uri="{BB962C8B-B14F-4D97-AF65-F5344CB8AC3E}">
        <p14:creationId xmlns:p14="http://schemas.microsoft.com/office/powerpoint/2010/main" val="42644957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SQL</a:t>
            </a:r>
            <a:r>
              <a:rPr lang="ko-KR" altLang="en-US" dirty="0"/>
              <a:t>을 이용한 데이터 정의</a:t>
            </a:r>
          </a:p>
        </p:txBody>
      </p:sp>
      <p:sp>
        <p:nvSpPr>
          <p:cNvPr id="12" name="내용 개체 틀 1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고객 테이블 생성을 위한 </a:t>
            </a:r>
            <a:r>
              <a:rPr lang="en-US" altLang="ko-KR" dirty="0"/>
              <a:t>CREATE TABLE </a:t>
            </a:r>
            <a:r>
              <a:rPr lang="ko-KR" altLang="en-US" dirty="0"/>
              <a:t>문 작성 예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93" y="1718810"/>
            <a:ext cx="8312787" cy="4799645"/>
          </a:xfrm>
          <a:prstGeom prst="rect">
            <a:avLst/>
          </a:prstGeom>
        </p:spPr>
      </p:pic>
      <p:sp>
        <p:nvSpPr>
          <p:cNvPr id="5" name="TextBox 4">
            <a:hlinkClick r:id="rId3" action="ppaction://hlinksldjump"/>
          </p:cNvPr>
          <p:cNvSpPr txBox="1"/>
          <p:nvPr/>
        </p:nvSpPr>
        <p:spPr>
          <a:xfrm>
            <a:off x="6192180" y="5949280"/>
            <a:ext cx="26035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[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고객 테이블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(7 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페이지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)]</a:t>
            </a:r>
            <a:endParaRPr lang="ko-KR" alt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52420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SQL</a:t>
            </a:r>
            <a:r>
              <a:rPr lang="ko-KR" altLang="en-US" dirty="0"/>
              <a:t>을 이용한 데이터 정의</a:t>
            </a:r>
          </a:p>
        </p:txBody>
      </p:sp>
      <p:sp>
        <p:nvSpPr>
          <p:cNvPr id="6" name="내용 개체 틀 11"/>
          <p:cNvSpPr>
            <a:spLocks noGrp="1"/>
          </p:cNvSpPr>
          <p:nvPr>
            <p:ph sz="quarter" idx="11"/>
          </p:nvPr>
        </p:nvSpPr>
        <p:spPr>
          <a:xfrm>
            <a:off x="297475" y="1140544"/>
            <a:ext cx="8550000" cy="5543705"/>
          </a:xfrm>
        </p:spPr>
        <p:txBody>
          <a:bodyPr/>
          <a:lstStyle/>
          <a:p>
            <a:r>
              <a:rPr lang="ko-KR" altLang="en-US" dirty="0"/>
              <a:t>제품 테이블 생성을 위한 </a:t>
            </a:r>
            <a:r>
              <a:rPr lang="en-US" altLang="ko-KR" dirty="0"/>
              <a:t>CREATE TABLE </a:t>
            </a:r>
            <a:r>
              <a:rPr lang="ko-KR" altLang="en-US" dirty="0"/>
              <a:t>문 작성 예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555" y="1718810"/>
            <a:ext cx="8379213" cy="4860540"/>
          </a:xfrm>
          <a:prstGeom prst="rect">
            <a:avLst/>
          </a:prstGeom>
        </p:spPr>
      </p:pic>
      <p:sp>
        <p:nvSpPr>
          <p:cNvPr id="5" name="TextBox 4">
            <a:hlinkClick r:id="rId3" action="ppaction://hlinksldjump"/>
          </p:cNvPr>
          <p:cNvSpPr txBox="1"/>
          <p:nvPr/>
        </p:nvSpPr>
        <p:spPr>
          <a:xfrm>
            <a:off x="6005444" y="5904275"/>
            <a:ext cx="3015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[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제품 테이블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(8 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페이지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)]</a:t>
            </a:r>
            <a:endParaRPr lang="ko-KR" alt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72910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SQL</a:t>
            </a:r>
            <a:r>
              <a:rPr lang="ko-KR" altLang="en-US" dirty="0"/>
              <a:t>을 이용한 데이터 정의</a:t>
            </a:r>
          </a:p>
        </p:txBody>
      </p:sp>
      <p:sp>
        <p:nvSpPr>
          <p:cNvPr id="8" name="내용 개체 틀 1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주문 테이블 생성을 위한 </a:t>
            </a:r>
            <a:r>
              <a:rPr lang="en-US" altLang="ko-KR" dirty="0"/>
              <a:t>CREATE TABLE </a:t>
            </a:r>
            <a:r>
              <a:rPr lang="ko-KR" altLang="en-US" dirty="0"/>
              <a:t>문 작성 예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565" y="1584436"/>
            <a:ext cx="7832082" cy="5174934"/>
          </a:xfrm>
          <a:prstGeom prst="rect">
            <a:avLst/>
          </a:prstGeom>
        </p:spPr>
      </p:pic>
      <p:sp>
        <p:nvSpPr>
          <p:cNvPr id="5" name="TextBox 4">
            <a:hlinkClick r:id="rId3" action="ppaction://hlinksldjump"/>
          </p:cNvPr>
          <p:cNvSpPr txBox="1"/>
          <p:nvPr/>
        </p:nvSpPr>
        <p:spPr>
          <a:xfrm>
            <a:off x="6325631" y="4028072"/>
            <a:ext cx="2521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[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주문 테이블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(9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페이지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)]</a:t>
            </a:r>
            <a:endParaRPr lang="ko-KR" alt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12504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 SQL</a:t>
            </a:r>
            <a:r>
              <a:rPr lang="ko-KR" altLang="en-US" dirty="0"/>
              <a:t>의 소개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/>
              <a:t>SQL</a:t>
            </a:r>
            <a:r>
              <a:rPr lang="ko-KR" altLang="en-US" dirty="0"/>
              <a:t>의 분류</a:t>
            </a: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95" y="1795425"/>
            <a:ext cx="7143642" cy="4603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8590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1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배송업체 테이블 생성을 위한 </a:t>
            </a:r>
            <a:r>
              <a:rPr lang="en-US" altLang="ko-KR" dirty="0"/>
              <a:t>CREATE TABLE </a:t>
            </a:r>
            <a:r>
              <a:rPr lang="ko-KR" altLang="en-US" dirty="0"/>
              <a:t>문 작성 예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SQL</a:t>
            </a:r>
            <a:r>
              <a:rPr lang="ko-KR" altLang="en-US" dirty="0"/>
              <a:t>을 이용한 데이터 정의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828108"/>
            <a:ext cx="8775975" cy="3761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316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SQL</a:t>
            </a:r>
            <a:r>
              <a:rPr lang="ko-KR" altLang="en-US" dirty="0"/>
              <a:t>을 이용한 데이터 정의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>
              <a:lnSpc>
                <a:spcPct val="130000"/>
              </a:lnSpc>
            </a:pPr>
            <a:r>
              <a:rPr lang="ko-KR" altLang="en-US" dirty="0"/>
              <a:t>테이블 변경 </a:t>
            </a:r>
            <a:r>
              <a:rPr lang="en-US" altLang="ko-KR" dirty="0"/>
              <a:t>: ALTER TABLE </a:t>
            </a:r>
            <a:r>
              <a:rPr lang="ko-KR" altLang="en-US" dirty="0"/>
              <a:t>문</a:t>
            </a:r>
            <a:endParaRPr lang="en-US" altLang="ko-KR" dirty="0"/>
          </a:p>
          <a:p>
            <a:pPr lvl="1">
              <a:lnSpc>
                <a:spcPct val="130000"/>
              </a:lnSpc>
            </a:pPr>
            <a:r>
              <a:rPr lang="ko-KR" altLang="en-US" dirty="0"/>
              <a:t>새로운</a:t>
            </a:r>
            <a:r>
              <a:rPr lang="en-US" altLang="ko-KR" dirty="0"/>
              <a:t> </a:t>
            </a:r>
            <a:r>
              <a:rPr lang="ko-KR" altLang="en-US" dirty="0"/>
              <a:t>속성 추가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2286000" lvl="5" indent="0">
              <a:buNone/>
            </a:pPr>
            <a:endParaRPr lang="en-US" altLang="ko-KR" sz="1200" dirty="0"/>
          </a:p>
          <a:p>
            <a:pPr marL="2286000" lvl="5" indent="0">
              <a:buNone/>
            </a:pPr>
            <a:r>
              <a:rPr lang="en-US" altLang="ko-KR" dirty="0"/>
              <a:t>		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136" b="-1075"/>
          <a:stretch/>
        </p:blipFill>
        <p:spPr>
          <a:xfrm>
            <a:off x="644470" y="2292490"/>
            <a:ext cx="7932792" cy="127453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550" y="3870862"/>
            <a:ext cx="8455939" cy="1538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2563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SQL</a:t>
            </a:r>
            <a:r>
              <a:rPr lang="ko-KR" altLang="en-US" dirty="0"/>
              <a:t>을 이용한 데이터 정의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>
          <a:xfrm>
            <a:off x="297474" y="1140544"/>
            <a:ext cx="8775025" cy="5543705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ko-KR" altLang="en-US" dirty="0"/>
              <a:t>테이블 변경 </a:t>
            </a:r>
            <a:r>
              <a:rPr lang="en-US" altLang="ko-KR" dirty="0"/>
              <a:t>: ALTER TABLE </a:t>
            </a:r>
            <a:r>
              <a:rPr lang="ko-KR" altLang="en-US" dirty="0"/>
              <a:t>문</a:t>
            </a:r>
            <a:endParaRPr lang="en-US" altLang="ko-KR" dirty="0"/>
          </a:p>
          <a:p>
            <a:pPr lvl="1">
              <a:lnSpc>
                <a:spcPct val="130000"/>
              </a:lnSpc>
            </a:pPr>
            <a:r>
              <a:rPr lang="ko-KR" altLang="en-US" dirty="0"/>
              <a:t>기존</a:t>
            </a:r>
            <a:r>
              <a:rPr lang="en-US" altLang="ko-KR" dirty="0"/>
              <a:t> </a:t>
            </a:r>
            <a:r>
              <a:rPr lang="ko-KR" altLang="en-US" dirty="0"/>
              <a:t>속성</a:t>
            </a:r>
            <a:r>
              <a:rPr lang="en-US" altLang="ko-KR" dirty="0"/>
              <a:t> </a:t>
            </a:r>
            <a:r>
              <a:rPr lang="ko-KR" altLang="en-US" dirty="0"/>
              <a:t>삭제</a:t>
            </a:r>
            <a:endParaRPr lang="en-US" altLang="ko-KR" dirty="0"/>
          </a:p>
          <a:p>
            <a:pPr lvl="1">
              <a:lnSpc>
                <a:spcPct val="130000"/>
              </a:lnSpc>
            </a:pPr>
            <a:endParaRPr lang="en-US" altLang="ko-KR" dirty="0"/>
          </a:p>
          <a:p>
            <a:pPr lvl="1">
              <a:lnSpc>
                <a:spcPct val="130000"/>
              </a:lnSpc>
            </a:pP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ko-KR" altLang="en-US" dirty="0"/>
              <a:t>만약</a:t>
            </a:r>
            <a:r>
              <a:rPr lang="en-US" altLang="ko-KR" dirty="0"/>
              <a:t>, </a:t>
            </a:r>
            <a:r>
              <a:rPr lang="ko-KR" altLang="en-US" dirty="0"/>
              <a:t>삭제할 속성과 관련된 제약조건이나 참조하는 다른 속성이 존재한다면</a:t>
            </a:r>
            <a:r>
              <a:rPr lang="en-US" altLang="ko-KR" dirty="0"/>
              <a:t>?</a:t>
            </a:r>
          </a:p>
          <a:p>
            <a:pPr lvl="3">
              <a:lnSpc>
                <a:spcPct val="150000"/>
              </a:lnSpc>
            </a:pPr>
            <a:r>
              <a:rPr lang="ko-KR" altLang="en-US" dirty="0"/>
              <a:t>속성 삭제가 수행되지 않음</a:t>
            </a:r>
            <a:endParaRPr lang="en-US" altLang="ko-KR" dirty="0"/>
          </a:p>
          <a:p>
            <a:pPr lvl="3">
              <a:lnSpc>
                <a:spcPct val="150000"/>
              </a:lnSpc>
            </a:pPr>
            <a:r>
              <a:rPr lang="ko-KR" altLang="en-US" dirty="0"/>
              <a:t>관련된 제약조건이나 참조하는 다른 속성을 먼저 삭제해야 함</a:t>
            </a:r>
            <a:endParaRPr lang="en-US" altLang="ko-KR" dirty="0"/>
          </a:p>
          <a:p>
            <a:pPr lvl="1">
              <a:lnSpc>
                <a:spcPct val="130000"/>
              </a:lnSpc>
            </a:pPr>
            <a:endParaRPr lang="en-US" altLang="ko-KR" dirty="0"/>
          </a:p>
          <a:p>
            <a:pPr lvl="4"/>
            <a:endParaRPr lang="en-US" altLang="ko-KR" sz="2800" dirty="0"/>
          </a:p>
          <a:p>
            <a:pPr lvl="1"/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372"/>
          <a:stretch/>
        </p:blipFill>
        <p:spPr>
          <a:xfrm>
            <a:off x="971600" y="2213865"/>
            <a:ext cx="6442484" cy="76508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343" y="4509120"/>
            <a:ext cx="8625147" cy="1523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7384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SQL</a:t>
            </a:r>
            <a:r>
              <a:rPr lang="ko-KR" altLang="en-US" dirty="0"/>
              <a:t>을 이용한 데이터 정의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>
              <a:lnSpc>
                <a:spcPct val="130000"/>
              </a:lnSpc>
            </a:pPr>
            <a:r>
              <a:rPr lang="ko-KR" altLang="en-US" dirty="0"/>
              <a:t>테이블 변경 </a:t>
            </a:r>
            <a:r>
              <a:rPr lang="en-US" altLang="ko-KR" dirty="0"/>
              <a:t>: ALTER TABLE </a:t>
            </a:r>
            <a:r>
              <a:rPr lang="ko-KR" altLang="en-US" dirty="0"/>
              <a:t>문</a:t>
            </a:r>
            <a:endParaRPr lang="en-US" altLang="ko-KR" dirty="0"/>
          </a:p>
          <a:p>
            <a:pPr lvl="1">
              <a:lnSpc>
                <a:spcPct val="130000"/>
              </a:lnSpc>
            </a:pPr>
            <a:r>
              <a:rPr lang="ko-KR" altLang="en-US" dirty="0"/>
              <a:t>새로운 제약조건의 추가</a:t>
            </a:r>
            <a:endParaRPr lang="en-US" altLang="ko-KR" dirty="0"/>
          </a:p>
          <a:p>
            <a:pPr lvl="1">
              <a:lnSpc>
                <a:spcPct val="130000"/>
              </a:lnSpc>
            </a:pPr>
            <a:endParaRPr lang="en-US" altLang="ko-KR" dirty="0"/>
          </a:p>
          <a:p>
            <a:pPr lvl="1">
              <a:lnSpc>
                <a:spcPct val="130000"/>
              </a:lnSpc>
            </a:pPr>
            <a:endParaRPr lang="en-US" altLang="ko-KR" dirty="0"/>
          </a:p>
          <a:p>
            <a:pPr lvl="7">
              <a:lnSpc>
                <a:spcPct val="130000"/>
              </a:lnSpc>
            </a:pPr>
            <a:endParaRPr lang="en-US" altLang="ko-KR" sz="1100" dirty="0"/>
          </a:p>
          <a:p>
            <a:pPr lvl="1">
              <a:lnSpc>
                <a:spcPct val="130000"/>
              </a:lnSpc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3" r="16462"/>
          <a:stretch/>
        </p:blipFill>
        <p:spPr>
          <a:xfrm>
            <a:off x="680363" y="2287356"/>
            <a:ext cx="8257122" cy="72943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490" y="3429000"/>
            <a:ext cx="8550000" cy="1591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998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SQL</a:t>
            </a:r>
            <a:r>
              <a:rPr lang="ko-KR" altLang="en-US" dirty="0"/>
              <a:t>을 이용한 데이터 정의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>
              <a:lnSpc>
                <a:spcPct val="130000"/>
              </a:lnSpc>
            </a:pPr>
            <a:r>
              <a:rPr lang="ko-KR" altLang="en-US" dirty="0"/>
              <a:t>테이블 변경 </a:t>
            </a:r>
            <a:r>
              <a:rPr lang="en-US" altLang="ko-KR" dirty="0"/>
              <a:t>: ALTER TABLE </a:t>
            </a:r>
            <a:r>
              <a:rPr lang="ko-KR" altLang="en-US" dirty="0"/>
              <a:t>문</a:t>
            </a:r>
            <a:endParaRPr lang="en-US" altLang="ko-KR" dirty="0"/>
          </a:p>
          <a:p>
            <a:pPr lvl="1">
              <a:lnSpc>
                <a:spcPct val="130000"/>
              </a:lnSpc>
            </a:pPr>
            <a:r>
              <a:rPr lang="ko-KR" altLang="en-US" dirty="0"/>
              <a:t>기존 제약조건의 삭제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493"/>
          <a:stretch/>
        </p:blipFill>
        <p:spPr>
          <a:xfrm>
            <a:off x="881590" y="2332658"/>
            <a:ext cx="7090782" cy="76508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833" y="3383995"/>
            <a:ext cx="8262642" cy="1906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0235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테이블 삭제 </a:t>
            </a:r>
            <a:r>
              <a:rPr lang="en-US" altLang="ko-KR" dirty="0"/>
              <a:t>: DROP TABLE </a:t>
            </a:r>
            <a:r>
              <a:rPr lang="ko-KR" altLang="en-US" dirty="0"/>
              <a:t>문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endParaRPr lang="en-US" altLang="ko-KR" dirty="0"/>
          </a:p>
          <a:p>
            <a:pPr lvl="2">
              <a:lnSpc>
                <a:spcPct val="150000"/>
              </a:lnSpc>
            </a:pPr>
            <a:endParaRPr lang="en-US" altLang="ko-KR" sz="2400" dirty="0"/>
          </a:p>
          <a:p>
            <a:pPr lvl="2">
              <a:lnSpc>
                <a:spcPct val="150000"/>
              </a:lnSpc>
            </a:pPr>
            <a:r>
              <a:rPr lang="ko-KR" altLang="en-US" dirty="0"/>
              <a:t>만약</a:t>
            </a:r>
            <a:r>
              <a:rPr lang="en-US" altLang="ko-KR" dirty="0"/>
              <a:t>, </a:t>
            </a:r>
            <a:r>
              <a:rPr lang="ko-KR" altLang="en-US" dirty="0"/>
              <a:t>삭제할 테이블을 참조하는 테이블이 있다면</a:t>
            </a:r>
            <a:r>
              <a:rPr lang="en-US" altLang="ko-KR" dirty="0"/>
              <a:t>?</a:t>
            </a:r>
          </a:p>
          <a:p>
            <a:pPr lvl="3">
              <a:lnSpc>
                <a:spcPct val="150000"/>
              </a:lnSpc>
            </a:pPr>
            <a:r>
              <a:rPr lang="ko-KR" altLang="en-US" dirty="0"/>
              <a:t>테이블 삭제가 수행되지 않음</a:t>
            </a:r>
            <a:endParaRPr lang="en-US" altLang="ko-KR" dirty="0"/>
          </a:p>
          <a:p>
            <a:pPr lvl="3">
              <a:lnSpc>
                <a:spcPct val="150000"/>
              </a:lnSpc>
            </a:pPr>
            <a:r>
              <a:rPr lang="ko-KR" altLang="en-US" dirty="0"/>
              <a:t>관련된 </a:t>
            </a:r>
            <a:r>
              <a:rPr lang="ko-KR" altLang="en-US" dirty="0" err="1"/>
              <a:t>외래키</a:t>
            </a:r>
            <a:r>
              <a:rPr lang="ko-KR" altLang="en-US" dirty="0"/>
              <a:t> 제약조건을 먼저 삭제해야 함</a:t>
            </a:r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SQL</a:t>
            </a:r>
            <a:r>
              <a:rPr lang="ko-KR" altLang="en-US" dirty="0"/>
              <a:t>을 이용한 데이터 정의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586" y="1718810"/>
            <a:ext cx="3591399" cy="85509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535" y="4194085"/>
            <a:ext cx="8650867" cy="1524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465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03 SQL</a:t>
            </a:r>
            <a:r>
              <a:rPr lang="ko-KR" altLang="en-US" dirty="0"/>
              <a:t>을 이용한 데이터 조작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/>
              <a:t>SQL</a:t>
            </a:r>
            <a:r>
              <a:rPr lang="ko-KR" altLang="en-US" dirty="0"/>
              <a:t>의 데이터 조작 기능</a:t>
            </a:r>
            <a:r>
              <a:rPr lang="en-US" altLang="ko-KR" dirty="0"/>
              <a:t>	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데이터 검색</a:t>
            </a:r>
            <a:r>
              <a:rPr lang="en-US" altLang="ko-KR" dirty="0"/>
              <a:t>, </a:t>
            </a:r>
            <a:r>
              <a:rPr lang="ko-KR" altLang="en-US" dirty="0"/>
              <a:t>새로운 데이터 삽입</a:t>
            </a:r>
            <a:r>
              <a:rPr lang="en-US" altLang="ko-KR" dirty="0"/>
              <a:t>, </a:t>
            </a:r>
            <a:r>
              <a:rPr lang="ko-KR" altLang="en-US" dirty="0"/>
              <a:t>데이터 수정</a:t>
            </a:r>
            <a:r>
              <a:rPr lang="en-US" altLang="ko-KR" dirty="0"/>
              <a:t>, </a:t>
            </a:r>
            <a:r>
              <a:rPr lang="ko-KR" altLang="en-US" dirty="0"/>
              <a:t>데이터 삭제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248" y="2213865"/>
            <a:ext cx="5250007" cy="4380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0494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03 SQL</a:t>
            </a:r>
            <a:r>
              <a:rPr lang="ko-KR" altLang="en-US" dirty="0"/>
              <a:t>을 이용한 데이터 조작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예제에서 사용할 판매 데이터베이스 </a:t>
            </a:r>
            <a:r>
              <a:rPr lang="en-US" altLang="ko-KR" dirty="0"/>
              <a:t>: </a:t>
            </a:r>
            <a:r>
              <a:rPr lang="ko-KR" altLang="en-US" dirty="0"/>
              <a:t>고객 테이블 </a:t>
            </a:r>
            <a:r>
              <a:rPr lang="en-US" altLang="ko-KR" dirty="0"/>
              <a:t>	</a:t>
            </a:r>
          </a:p>
          <a:p>
            <a:pPr lvl="1">
              <a:lnSpc>
                <a:spcPct val="150000"/>
              </a:lnSpc>
            </a:pP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>
          <a:xfrm>
            <a:off x="521550" y="1718810"/>
            <a:ext cx="8014310" cy="4410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1029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SQL</a:t>
            </a:r>
            <a:r>
              <a:rPr lang="ko-KR" altLang="en-US" dirty="0"/>
              <a:t>을 이용한 데이터 조작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예제에서 사용할 판매 데이터베이스 </a:t>
            </a:r>
            <a:r>
              <a:rPr lang="en-US" altLang="ko-KR" dirty="0"/>
              <a:t>: </a:t>
            </a:r>
            <a:r>
              <a:rPr lang="ko-KR" altLang="en-US" dirty="0"/>
              <a:t>제품 테이블</a:t>
            </a:r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 r="10044"/>
          <a:stretch/>
        </p:blipFill>
        <p:spPr>
          <a:xfrm>
            <a:off x="746575" y="1628800"/>
            <a:ext cx="7437058" cy="4549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4335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SQL</a:t>
            </a:r>
            <a:r>
              <a:rPr lang="ko-KR" altLang="en-US" dirty="0"/>
              <a:t>을 이용한 데이터 조작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예제에서 사용할 판매 데이터베이스 </a:t>
            </a:r>
            <a:r>
              <a:rPr lang="en-US" altLang="ko-KR" dirty="0"/>
              <a:t>: </a:t>
            </a:r>
            <a:r>
              <a:rPr lang="ko-KR" altLang="en-US" dirty="0"/>
              <a:t>주문 테이블</a:t>
            </a: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39" y="1718810"/>
            <a:ext cx="8098076" cy="4932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306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01 SQL</a:t>
            </a:r>
            <a:r>
              <a:rPr lang="ko-KR" altLang="en-US" dirty="0"/>
              <a:t>의 소개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>
          <a:xfrm>
            <a:off x="297474" y="1140544"/>
            <a:ext cx="8685015" cy="5543705"/>
          </a:xfrm>
        </p:spPr>
        <p:txBody>
          <a:bodyPr>
            <a:normAutofit/>
          </a:bodyPr>
          <a:lstStyle/>
          <a:p>
            <a:r>
              <a:rPr lang="en-US" altLang="ko-KR" dirty="0"/>
              <a:t>SQL</a:t>
            </a:r>
            <a:r>
              <a:rPr lang="ko-KR" altLang="en-US" dirty="0"/>
              <a:t>의 분류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데이터 </a:t>
            </a:r>
            <a:r>
              <a:rPr lang="ko-KR" altLang="en-US" dirty="0" err="1"/>
              <a:t>정의어</a:t>
            </a:r>
            <a:r>
              <a:rPr lang="en-US" altLang="ko-KR" dirty="0"/>
              <a:t>(DDL)</a:t>
            </a:r>
          </a:p>
          <a:p>
            <a:pPr lvl="2">
              <a:lnSpc>
                <a:spcPct val="150000"/>
              </a:lnSpc>
            </a:pPr>
            <a:r>
              <a:rPr lang="ko-KR" altLang="en-US" dirty="0"/>
              <a:t>테이블을 생성하고 </a:t>
            </a:r>
            <a:r>
              <a:rPr lang="ko-KR" altLang="en-US" dirty="0" err="1"/>
              <a:t>변경</a:t>
            </a:r>
            <a:r>
              <a:rPr lang="ko-KR" altLang="en-US" dirty="0" err="1">
                <a:sym typeface="Wingdings 2"/>
              </a:rPr>
              <a:t>삭제하는</a:t>
            </a:r>
            <a:r>
              <a:rPr lang="ko-KR" altLang="en-US" dirty="0">
                <a:sym typeface="Wingdings 2"/>
              </a:rPr>
              <a:t> 기능을 제공</a:t>
            </a:r>
            <a:endParaRPr lang="en-US" altLang="ko-KR" dirty="0">
              <a:sym typeface="Wingdings 2"/>
            </a:endParaRPr>
          </a:p>
          <a:p>
            <a:pPr lvl="2">
              <a:lnSpc>
                <a:spcPct val="150000"/>
              </a:lnSpc>
            </a:pPr>
            <a:endParaRPr lang="en-US" altLang="ko-KR" sz="200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데이터 </a:t>
            </a:r>
            <a:r>
              <a:rPr lang="ko-KR" altLang="en-US" dirty="0" err="1"/>
              <a:t>조작어</a:t>
            </a:r>
            <a:r>
              <a:rPr lang="en-US" altLang="ko-KR" dirty="0"/>
              <a:t>(DML)</a:t>
            </a:r>
          </a:p>
          <a:p>
            <a:pPr lvl="2">
              <a:lnSpc>
                <a:spcPct val="150000"/>
              </a:lnSpc>
            </a:pPr>
            <a:r>
              <a:rPr lang="ko-KR" altLang="en-US" dirty="0"/>
              <a:t>테이블에 새 데이터를 삽입하거나</a:t>
            </a:r>
            <a:r>
              <a:rPr lang="en-US" altLang="ko-KR" dirty="0"/>
              <a:t>, </a:t>
            </a:r>
            <a:r>
              <a:rPr lang="ko-KR" altLang="en-US" dirty="0"/>
              <a:t>테이블에 저장된 데이터를 수정</a:t>
            </a:r>
            <a:r>
              <a:rPr lang="ko-KR" altLang="en-US" dirty="0">
                <a:sym typeface="Wingdings 2"/>
              </a:rPr>
              <a:t>삭제검색하는 기능을 제공</a:t>
            </a:r>
            <a:endParaRPr lang="en-US" altLang="ko-KR" dirty="0">
              <a:sym typeface="Wingdings 2"/>
            </a:endParaRPr>
          </a:p>
          <a:p>
            <a:pPr lvl="2">
              <a:lnSpc>
                <a:spcPct val="150000"/>
              </a:lnSpc>
            </a:pPr>
            <a:endParaRPr lang="en-US" altLang="ko-KR" sz="200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데이터 </a:t>
            </a:r>
            <a:r>
              <a:rPr lang="ko-KR" altLang="en-US" dirty="0" err="1"/>
              <a:t>제어어</a:t>
            </a:r>
            <a:r>
              <a:rPr lang="en-US" altLang="ko-KR" dirty="0"/>
              <a:t>(DCL)</a:t>
            </a:r>
          </a:p>
          <a:p>
            <a:pPr lvl="2">
              <a:lnSpc>
                <a:spcPct val="150000"/>
              </a:lnSpc>
            </a:pPr>
            <a:r>
              <a:rPr lang="ko-KR" altLang="en-US" dirty="0"/>
              <a:t>보안을 위해 데이터에 대한 접근 및 사용 권한을 </a:t>
            </a:r>
            <a:r>
              <a:rPr lang="ko-KR" altLang="en-US" dirty="0" err="1"/>
              <a:t>사용자별로</a:t>
            </a:r>
            <a:r>
              <a:rPr lang="ko-KR" altLang="en-US" dirty="0"/>
              <a:t> 부여하거나 취소하는 기능을 제공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8919792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SQL</a:t>
            </a:r>
            <a:r>
              <a:rPr lang="ko-KR" altLang="en-US" dirty="0"/>
              <a:t>을 이용한 데이터 조작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데이터 검색 </a:t>
            </a:r>
            <a:r>
              <a:rPr lang="en-US" altLang="ko-KR" dirty="0"/>
              <a:t>: SELECT </a:t>
            </a:r>
            <a:r>
              <a:rPr lang="ko-KR" altLang="en-US" dirty="0"/>
              <a:t>문</a:t>
            </a:r>
            <a:endParaRPr lang="en-US" altLang="ko-KR" dirty="0"/>
          </a:p>
          <a:p>
            <a:pPr lvl="1"/>
            <a:r>
              <a:rPr lang="ko-KR" altLang="en-US" dirty="0"/>
              <a:t>기본 검색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en-US" altLang="ko-KR" dirty="0"/>
              <a:t>SELECT </a:t>
            </a:r>
            <a:r>
              <a:rPr lang="ko-KR" altLang="en-US" dirty="0"/>
              <a:t>키워드와 함께 검색하고 싶은 속성의 이름을 나열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en-US" altLang="ko-KR" dirty="0"/>
              <a:t>FROM </a:t>
            </a:r>
            <a:r>
              <a:rPr lang="ko-KR" altLang="en-US" dirty="0"/>
              <a:t>키워드와 함께 검색하고 싶은 속성이 있는 테이블의 이름을 나열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ko-KR" altLang="en-US" dirty="0"/>
              <a:t>검색 결과는 테이블 형태로 반환됨</a:t>
            </a:r>
            <a:endParaRPr lang="en-US" altLang="ko-KR" sz="1100" dirty="0"/>
          </a:p>
          <a:p>
            <a:pPr lvl="2">
              <a:lnSpc>
                <a:spcPct val="150000"/>
              </a:lnSpc>
            </a:pPr>
            <a:endParaRPr lang="en-US" altLang="ko-KR" dirty="0"/>
          </a:p>
          <a:p>
            <a:pPr lvl="2">
              <a:lnSpc>
                <a:spcPct val="150000"/>
              </a:lnSpc>
            </a:pPr>
            <a:endParaRPr lang="en-US" altLang="ko-KR" sz="1600" dirty="0"/>
          </a:p>
          <a:p>
            <a:pPr lvl="2">
              <a:lnSpc>
                <a:spcPct val="150000"/>
              </a:lnSpc>
            </a:pP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en-US" altLang="ko-KR" dirty="0"/>
              <a:t>ALL </a:t>
            </a:r>
          </a:p>
          <a:p>
            <a:pPr lvl="3">
              <a:lnSpc>
                <a:spcPct val="150000"/>
              </a:lnSpc>
            </a:pPr>
            <a:r>
              <a:rPr lang="ko-KR" altLang="en-US" dirty="0"/>
              <a:t>결과 테이블이 </a:t>
            </a:r>
            <a:r>
              <a:rPr lang="ko-KR" altLang="en-US" dirty="0" err="1"/>
              <a:t>투플의</a:t>
            </a:r>
            <a:r>
              <a:rPr lang="ko-KR" altLang="en-US" dirty="0"/>
              <a:t> 중복을 허용하도록 지정</a:t>
            </a:r>
            <a:r>
              <a:rPr lang="en-US" altLang="ko-KR" dirty="0"/>
              <a:t>, </a:t>
            </a:r>
            <a:r>
              <a:rPr lang="ko-KR" altLang="en-US" dirty="0"/>
              <a:t>생략 가능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en-US" altLang="ko-KR" dirty="0"/>
              <a:t>DISTINCT</a:t>
            </a:r>
          </a:p>
          <a:p>
            <a:pPr lvl="3">
              <a:lnSpc>
                <a:spcPct val="150000"/>
              </a:lnSpc>
            </a:pPr>
            <a:r>
              <a:rPr lang="ko-KR" altLang="en-US" dirty="0"/>
              <a:t>결과 테이블이 </a:t>
            </a:r>
            <a:r>
              <a:rPr lang="ko-KR" altLang="en-US" dirty="0" err="1"/>
              <a:t>투플의</a:t>
            </a:r>
            <a:r>
              <a:rPr lang="ko-KR" altLang="en-US" dirty="0"/>
              <a:t> 중복을 허용하지 않도록 지정</a:t>
            </a:r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572"/>
          <a:stretch/>
        </p:blipFill>
        <p:spPr>
          <a:xfrm>
            <a:off x="1031078" y="3383995"/>
            <a:ext cx="6826287" cy="1305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6309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SQL</a:t>
            </a:r>
            <a:r>
              <a:rPr lang="ko-KR" altLang="en-US" dirty="0"/>
              <a:t>을 이용한 데이터 조작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데이터 검색 </a:t>
            </a:r>
            <a:r>
              <a:rPr lang="en-US" altLang="ko-KR" dirty="0"/>
              <a:t>: SELECT </a:t>
            </a:r>
            <a:r>
              <a:rPr lang="ko-KR" altLang="en-US" dirty="0"/>
              <a:t>문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기본</a:t>
            </a:r>
            <a:r>
              <a:rPr lang="en-US" altLang="ko-KR" dirty="0"/>
              <a:t> </a:t>
            </a:r>
            <a:r>
              <a:rPr lang="ko-KR" altLang="en-US" dirty="0"/>
              <a:t>검색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633" y="2258870"/>
            <a:ext cx="8614857" cy="3292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8659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SQL</a:t>
            </a:r>
            <a:r>
              <a:rPr lang="ko-KR" altLang="en-US" dirty="0"/>
              <a:t>을 이용한 데이터 조작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데이터 검색 </a:t>
            </a:r>
            <a:r>
              <a:rPr lang="en-US" altLang="ko-KR" dirty="0"/>
              <a:t>: SELECT </a:t>
            </a:r>
            <a:r>
              <a:rPr lang="ko-KR" altLang="en-US" dirty="0"/>
              <a:t>문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기본</a:t>
            </a:r>
            <a:r>
              <a:rPr lang="en-US" altLang="ko-KR" dirty="0"/>
              <a:t> </a:t>
            </a:r>
            <a:r>
              <a:rPr lang="ko-KR" altLang="en-US" dirty="0"/>
              <a:t>검색</a:t>
            </a:r>
          </a:p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535" y="2153165"/>
            <a:ext cx="8685965" cy="411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0488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SQL</a:t>
            </a:r>
            <a:r>
              <a:rPr lang="ko-KR" altLang="en-US" dirty="0"/>
              <a:t>을 이용한 데이터 조작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데이터 검색 </a:t>
            </a:r>
            <a:r>
              <a:rPr lang="en-US" altLang="ko-KR" dirty="0"/>
              <a:t>: SELECT </a:t>
            </a:r>
            <a:r>
              <a:rPr lang="ko-KR" altLang="en-US" dirty="0"/>
              <a:t>문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기본</a:t>
            </a:r>
            <a:r>
              <a:rPr lang="en-US" altLang="ko-KR" dirty="0"/>
              <a:t> </a:t>
            </a:r>
            <a:r>
              <a:rPr lang="ko-KR" altLang="en-US" dirty="0"/>
              <a:t>검색</a:t>
            </a:r>
          </a:p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86" y="2203323"/>
            <a:ext cx="8685014" cy="4151002"/>
          </a:xfrm>
          <a:prstGeom prst="rect">
            <a:avLst/>
          </a:prstGeom>
        </p:spPr>
      </p:pic>
      <p:sp>
        <p:nvSpPr>
          <p:cNvPr id="8" name="모서리가 둥근 사각형 설명선 7"/>
          <p:cNvSpPr/>
          <p:nvPr/>
        </p:nvSpPr>
        <p:spPr>
          <a:xfrm>
            <a:off x="4710049" y="953725"/>
            <a:ext cx="3645405" cy="1327978"/>
          </a:xfrm>
          <a:prstGeom prst="wedgeRoundRectCallout">
            <a:avLst>
              <a:gd name="adj1" fmla="val -30409"/>
              <a:gd name="adj2" fmla="val 67719"/>
              <a:gd name="adj3" fmla="val 16667"/>
            </a:avLst>
          </a:prstGeom>
          <a:solidFill>
            <a:srgbClr val="CC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tx1"/>
                </a:solidFill>
              </a:rPr>
              <a:t>모든 속성을 검색할 때는 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tx1"/>
                </a:solidFill>
              </a:rPr>
              <a:t>속성의 이름을 전부 나열하지 않고 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srgbClr val="FF0000"/>
                </a:solidFill>
              </a:rPr>
              <a:t>*</a:t>
            </a:r>
            <a:r>
              <a:rPr lang="ko-KR" altLang="en-US" sz="1600" dirty="0">
                <a:solidFill>
                  <a:schemeClr val="tx1"/>
                </a:solidFill>
              </a:rPr>
              <a:t> 사용 가능</a:t>
            </a:r>
          </a:p>
        </p:txBody>
      </p:sp>
    </p:spTree>
    <p:extLst>
      <p:ext uri="{BB962C8B-B14F-4D97-AF65-F5344CB8AC3E}">
        <p14:creationId xmlns:p14="http://schemas.microsoft.com/office/powerpoint/2010/main" val="8496243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SQL</a:t>
            </a:r>
            <a:r>
              <a:rPr lang="ko-KR" altLang="en-US" dirty="0"/>
              <a:t>을 이용한 데이터 조작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데이터 검색 </a:t>
            </a:r>
            <a:r>
              <a:rPr lang="en-US" altLang="ko-KR" dirty="0"/>
              <a:t>: SELECT </a:t>
            </a:r>
            <a:r>
              <a:rPr lang="ko-KR" altLang="en-US" dirty="0"/>
              <a:t>문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기본</a:t>
            </a:r>
            <a:r>
              <a:rPr lang="en-US" altLang="ko-KR" dirty="0"/>
              <a:t> </a:t>
            </a:r>
            <a:r>
              <a:rPr lang="ko-KR" altLang="en-US" dirty="0"/>
              <a:t>검색</a:t>
            </a:r>
          </a:p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85" y="2213180"/>
            <a:ext cx="8685015" cy="4120477"/>
          </a:xfrm>
          <a:prstGeom prst="rect">
            <a:avLst/>
          </a:prstGeom>
        </p:spPr>
      </p:pic>
      <p:sp>
        <p:nvSpPr>
          <p:cNvPr id="5" name="모서리가 둥근 사각형 설명선 4"/>
          <p:cNvSpPr/>
          <p:nvPr/>
        </p:nvSpPr>
        <p:spPr>
          <a:xfrm>
            <a:off x="4031940" y="3744035"/>
            <a:ext cx="3780420" cy="900100"/>
          </a:xfrm>
          <a:prstGeom prst="wedgeRoundRectCallout">
            <a:avLst>
              <a:gd name="adj1" fmla="val -58794"/>
              <a:gd name="adj2" fmla="val 47321"/>
              <a:gd name="adj3" fmla="val 16667"/>
            </a:avLst>
          </a:prstGeom>
          <a:solidFill>
            <a:srgbClr val="CC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tx1"/>
                </a:solidFill>
              </a:rPr>
              <a:t>결과 테이블에서 제조업체가 중복됨</a:t>
            </a:r>
          </a:p>
        </p:txBody>
      </p:sp>
    </p:spTree>
    <p:extLst>
      <p:ext uri="{BB962C8B-B14F-4D97-AF65-F5344CB8AC3E}">
        <p14:creationId xmlns:p14="http://schemas.microsoft.com/office/powerpoint/2010/main" val="23739733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SQL</a:t>
            </a:r>
            <a:r>
              <a:rPr lang="ko-KR" altLang="en-US" dirty="0"/>
              <a:t>을 이용한 데이터 조작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데이터 검색 </a:t>
            </a:r>
            <a:r>
              <a:rPr lang="en-US" altLang="ko-KR" dirty="0"/>
              <a:t>: SELECT </a:t>
            </a:r>
            <a:r>
              <a:rPr lang="ko-KR" altLang="en-US" dirty="0"/>
              <a:t>문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기본</a:t>
            </a:r>
            <a:r>
              <a:rPr lang="en-US" altLang="ko-KR" dirty="0"/>
              <a:t> </a:t>
            </a:r>
            <a:r>
              <a:rPr lang="ko-KR" altLang="en-US" dirty="0"/>
              <a:t>검색</a:t>
            </a:r>
          </a:p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748" y="2205315"/>
            <a:ext cx="8734757" cy="4149010"/>
          </a:xfrm>
          <a:prstGeom prst="rect">
            <a:avLst/>
          </a:prstGeom>
        </p:spPr>
      </p:pic>
      <p:sp>
        <p:nvSpPr>
          <p:cNvPr id="5" name="모서리가 둥근 사각형 설명선 4"/>
          <p:cNvSpPr/>
          <p:nvPr/>
        </p:nvSpPr>
        <p:spPr>
          <a:xfrm>
            <a:off x="4031940" y="3834045"/>
            <a:ext cx="3780420" cy="900100"/>
          </a:xfrm>
          <a:prstGeom prst="wedgeRoundRectCallout">
            <a:avLst>
              <a:gd name="adj1" fmla="val -58794"/>
              <a:gd name="adj2" fmla="val 47321"/>
              <a:gd name="adj3" fmla="val 16667"/>
            </a:avLst>
          </a:prstGeom>
          <a:solidFill>
            <a:srgbClr val="CC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tx1"/>
                </a:solidFill>
              </a:rPr>
              <a:t>결과 테이블에서 제조업체가 중복됨</a:t>
            </a:r>
          </a:p>
        </p:txBody>
      </p:sp>
    </p:spTree>
    <p:extLst>
      <p:ext uri="{BB962C8B-B14F-4D97-AF65-F5344CB8AC3E}">
        <p14:creationId xmlns:p14="http://schemas.microsoft.com/office/powerpoint/2010/main" val="10587292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SQL</a:t>
            </a:r>
            <a:r>
              <a:rPr lang="ko-KR" altLang="en-US" dirty="0"/>
              <a:t>을 이용한 데이터 조작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데이터 검색 </a:t>
            </a:r>
            <a:r>
              <a:rPr lang="en-US" altLang="ko-KR" dirty="0"/>
              <a:t>: SELECT </a:t>
            </a:r>
            <a:r>
              <a:rPr lang="ko-KR" altLang="en-US" dirty="0"/>
              <a:t>문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기본</a:t>
            </a:r>
            <a:r>
              <a:rPr lang="en-US" altLang="ko-KR" dirty="0"/>
              <a:t> </a:t>
            </a:r>
            <a:r>
              <a:rPr lang="ko-KR" altLang="en-US" dirty="0"/>
              <a:t>검색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550" y="2213865"/>
            <a:ext cx="8590772" cy="3105345"/>
          </a:xfrm>
          <a:prstGeom prst="rect">
            <a:avLst/>
          </a:prstGeom>
        </p:spPr>
      </p:pic>
      <p:sp>
        <p:nvSpPr>
          <p:cNvPr id="7" name="모서리가 둥근 사각형 설명선 6"/>
          <p:cNvSpPr/>
          <p:nvPr/>
        </p:nvSpPr>
        <p:spPr>
          <a:xfrm>
            <a:off x="4121950" y="4194085"/>
            <a:ext cx="3285365" cy="900100"/>
          </a:xfrm>
          <a:prstGeom prst="wedgeRoundRectCallout">
            <a:avLst>
              <a:gd name="adj1" fmla="val -59062"/>
              <a:gd name="adj2" fmla="val -6403"/>
              <a:gd name="adj3" fmla="val 16667"/>
            </a:avLst>
          </a:prstGeom>
          <a:solidFill>
            <a:srgbClr val="CC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tx1"/>
                </a:solidFill>
              </a:rPr>
              <a:t>결과 테이블에서 제조업체가 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tx1"/>
                </a:solidFill>
              </a:rPr>
              <a:t>한 번씩만 나타남</a:t>
            </a:r>
          </a:p>
        </p:txBody>
      </p:sp>
    </p:spTree>
    <p:extLst>
      <p:ext uri="{BB962C8B-B14F-4D97-AF65-F5344CB8AC3E}">
        <p14:creationId xmlns:p14="http://schemas.microsoft.com/office/powerpoint/2010/main" val="292446914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SQL</a:t>
            </a:r>
            <a:r>
              <a:rPr lang="ko-KR" altLang="en-US" dirty="0"/>
              <a:t>을 이용한 데이터 조작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데이터 검색 </a:t>
            </a:r>
            <a:r>
              <a:rPr lang="en-US" altLang="ko-KR" dirty="0"/>
              <a:t>: SELECT </a:t>
            </a:r>
            <a:r>
              <a:rPr lang="ko-KR" altLang="en-US" dirty="0"/>
              <a:t>문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기본</a:t>
            </a:r>
            <a:r>
              <a:rPr lang="en-US" altLang="ko-KR" dirty="0"/>
              <a:t> </a:t>
            </a:r>
            <a:r>
              <a:rPr lang="ko-KR" altLang="en-US" dirty="0"/>
              <a:t>검색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en-US" altLang="ko-KR" dirty="0"/>
              <a:t>AS </a:t>
            </a:r>
            <a:r>
              <a:rPr lang="ko-KR" altLang="en-US" dirty="0"/>
              <a:t>키워드를 이용해 결과 테이블에서 속성의 이름을 바꾸어 출력 가능</a:t>
            </a:r>
            <a:endParaRPr lang="en-US" altLang="ko-KR" dirty="0"/>
          </a:p>
          <a:p>
            <a:pPr lvl="3">
              <a:lnSpc>
                <a:spcPct val="150000"/>
              </a:lnSpc>
            </a:pPr>
            <a:r>
              <a:rPr lang="ko-KR" altLang="en-US" dirty="0"/>
              <a:t>새로운 이름에 공백이 포함되어 있으면 큰따옴표나 작은따옴표로 묶어주어야 함</a:t>
            </a:r>
            <a:endParaRPr lang="en-US" altLang="ko-KR" dirty="0"/>
          </a:p>
          <a:p>
            <a:pPr lvl="4">
              <a:lnSpc>
                <a:spcPct val="150000"/>
              </a:lnSpc>
            </a:pPr>
            <a:r>
              <a:rPr lang="ko-KR" altLang="en-US" dirty="0" err="1"/>
              <a:t>오라클에서는</a:t>
            </a:r>
            <a:r>
              <a:rPr lang="ko-KR" altLang="en-US" dirty="0"/>
              <a:t> 큰따옴표</a:t>
            </a:r>
            <a:r>
              <a:rPr lang="en-US" altLang="ko-KR" dirty="0"/>
              <a:t>, MS SQL </a:t>
            </a:r>
            <a:r>
              <a:rPr lang="ko-KR" altLang="en-US" dirty="0"/>
              <a:t>서버에서는 작은따옴표 사용</a:t>
            </a:r>
            <a:endParaRPr lang="en-US" altLang="ko-KR" dirty="0"/>
          </a:p>
          <a:p>
            <a:pPr lvl="3">
              <a:lnSpc>
                <a:spcPct val="150000"/>
              </a:lnSpc>
            </a:pPr>
            <a:r>
              <a:rPr lang="en-US" altLang="ko-KR" dirty="0"/>
              <a:t>AS </a:t>
            </a:r>
            <a:r>
              <a:rPr lang="ko-KR" altLang="en-US" dirty="0"/>
              <a:t>키워드는 생략 가능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3281930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297475" y="152712"/>
            <a:ext cx="8595005" cy="596671"/>
          </a:xfrm>
        </p:spPr>
        <p:txBody>
          <a:bodyPr/>
          <a:lstStyle/>
          <a:p>
            <a:r>
              <a:rPr lang="en-US" altLang="ko-KR" dirty="0"/>
              <a:t>03 SQL</a:t>
            </a:r>
            <a:r>
              <a:rPr lang="ko-KR" altLang="en-US" dirty="0"/>
              <a:t>을 이용한 데이터 조작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565" y="2168860"/>
            <a:ext cx="8342208" cy="3943229"/>
          </a:xfrm>
          <a:prstGeom prst="rect">
            <a:avLst/>
          </a:prstGeom>
        </p:spPr>
      </p:pic>
      <p:sp>
        <p:nvSpPr>
          <p:cNvPr id="9" name="내용 개체 틀 2"/>
          <p:cNvSpPr>
            <a:spLocks noGrp="1"/>
          </p:cNvSpPr>
          <p:nvPr>
            <p:ph sz="quarter" idx="11"/>
          </p:nvPr>
        </p:nvSpPr>
        <p:spPr>
          <a:xfrm>
            <a:off x="297475" y="1140544"/>
            <a:ext cx="8550000" cy="5543705"/>
          </a:xfrm>
        </p:spPr>
        <p:txBody>
          <a:bodyPr/>
          <a:lstStyle/>
          <a:p>
            <a:r>
              <a:rPr lang="ko-KR" altLang="en-US" dirty="0"/>
              <a:t>데이터 검색 </a:t>
            </a:r>
            <a:r>
              <a:rPr lang="en-US" altLang="ko-KR" dirty="0"/>
              <a:t>: SELECT </a:t>
            </a:r>
            <a:r>
              <a:rPr lang="ko-KR" altLang="en-US" dirty="0"/>
              <a:t>문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기본</a:t>
            </a:r>
            <a:r>
              <a:rPr lang="en-US" altLang="ko-KR" dirty="0"/>
              <a:t> </a:t>
            </a:r>
            <a:r>
              <a:rPr lang="ko-KR" altLang="en-US" dirty="0"/>
              <a:t>검색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8484147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SQL</a:t>
            </a:r>
            <a:r>
              <a:rPr lang="ko-KR" altLang="en-US" dirty="0"/>
              <a:t>을 이용한 데이터 조작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데이터 검색 </a:t>
            </a:r>
            <a:r>
              <a:rPr lang="en-US" altLang="ko-KR" dirty="0"/>
              <a:t>: SELECT </a:t>
            </a:r>
            <a:r>
              <a:rPr lang="ko-KR" altLang="en-US" dirty="0"/>
              <a:t>문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 err="1"/>
              <a:t>산술식을</a:t>
            </a:r>
            <a:r>
              <a:rPr lang="ko-KR" altLang="en-US" dirty="0"/>
              <a:t> 이용한 검색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en-US" altLang="ko-KR" dirty="0"/>
              <a:t>SELECT </a:t>
            </a:r>
            <a:r>
              <a:rPr lang="ko-KR" altLang="en-US" dirty="0"/>
              <a:t>키워드와 함께 </a:t>
            </a:r>
            <a:r>
              <a:rPr lang="ko-KR" altLang="en-US" dirty="0" err="1"/>
              <a:t>산술식</a:t>
            </a:r>
            <a:r>
              <a:rPr lang="ko-KR" altLang="en-US" dirty="0"/>
              <a:t> 제시</a:t>
            </a:r>
            <a:endParaRPr lang="en-US" altLang="ko-KR" dirty="0"/>
          </a:p>
          <a:p>
            <a:pPr lvl="3">
              <a:lnSpc>
                <a:spcPct val="150000"/>
              </a:lnSpc>
            </a:pPr>
            <a:r>
              <a:rPr lang="ko-KR" altLang="en-US" dirty="0" err="1"/>
              <a:t>산술식</a:t>
            </a:r>
            <a:r>
              <a:rPr lang="en-US" altLang="ko-KR" dirty="0"/>
              <a:t>: </a:t>
            </a:r>
            <a:r>
              <a:rPr lang="ko-KR" altLang="en-US" dirty="0"/>
              <a:t>속성의 이름과 </a:t>
            </a:r>
            <a:r>
              <a:rPr lang="en-US" altLang="ko-KR" dirty="0"/>
              <a:t>+, -, *, / </a:t>
            </a:r>
            <a:r>
              <a:rPr lang="ko-KR" altLang="en-US" dirty="0"/>
              <a:t>등의 산술 연산자와 상수로 구성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ko-KR" altLang="en-US" dirty="0"/>
              <a:t>결과 테이블에서만 계산된 결과 값이 출력됨 </a:t>
            </a:r>
            <a:endParaRPr lang="en-US" altLang="ko-KR" dirty="0"/>
          </a:p>
          <a:p>
            <a:pPr lvl="3">
              <a:lnSpc>
                <a:spcPct val="150000"/>
              </a:lnSpc>
            </a:pPr>
            <a:r>
              <a:rPr lang="ko-KR" altLang="en-US" dirty="0"/>
              <a:t>속성의 값이 실제로 변경되는 것은 아님</a:t>
            </a:r>
          </a:p>
        </p:txBody>
      </p:sp>
    </p:spTree>
    <p:extLst>
      <p:ext uri="{BB962C8B-B14F-4D97-AF65-F5344CB8AC3E}">
        <p14:creationId xmlns:p14="http://schemas.microsoft.com/office/powerpoint/2010/main" val="22270296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질의에 사용할 판매 데이터베이스 </a:t>
            </a:r>
            <a:r>
              <a:rPr lang="en-US" altLang="ko-KR" dirty="0"/>
              <a:t>: </a:t>
            </a:r>
            <a:r>
              <a:rPr lang="ko-KR" altLang="en-US" dirty="0"/>
              <a:t>고객 테이블</a:t>
            </a:r>
          </a:p>
        </p:txBody>
      </p:sp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297475" y="152712"/>
            <a:ext cx="8595005" cy="596671"/>
          </a:xfrm>
        </p:spPr>
        <p:txBody>
          <a:bodyPr>
            <a:normAutofit/>
          </a:bodyPr>
          <a:lstStyle/>
          <a:p>
            <a:r>
              <a:rPr lang="en-US" altLang="ko-KR" dirty="0"/>
              <a:t>01 SQL</a:t>
            </a:r>
            <a:r>
              <a:rPr lang="ko-KR" altLang="en-US" dirty="0"/>
              <a:t>의 소개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>
          <a:xfrm>
            <a:off x="541207" y="1808820"/>
            <a:ext cx="7991233" cy="4365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42459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SQL</a:t>
            </a:r>
            <a:r>
              <a:rPr lang="ko-KR" altLang="en-US" dirty="0"/>
              <a:t>을 이용한 데이터 조작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데이터 검색 </a:t>
            </a:r>
            <a:r>
              <a:rPr lang="en-US" altLang="ko-KR" dirty="0"/>
              <a:t>: SELECT </a:t>
            </a:r>
            <a:r>
              <a:rPr lang="ko-KR" altLang="en-US" dirty="0"/>
              <a:t>문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 err="1"/>
              <a:t>산술식을</a:t>
            </a:r>
            <a:r>
              <a:rPr lang="ko-KR" altLang="en-US" dirty="0"/>
              <a:t> 이용한 검색</a:t>
            </a:r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2213865"/>
            <a:ext cx="8235915" cy="4289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7755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SQL</a:t>
            </a:r>
            <a:r>
              <a:rPr lang="ko-KR" altLang="en-US" dirty="0"/>
              <a:t>을 이용한 데이터 조작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>
          <a:xfrm>
            <a:off x="297474" y="1140544"/>
            <a:ext cx="8775025" cy="5543705"/>
          </a:xfrm>
        </p:spPr>
        <p:txBody>
          <a:bodyPr>
            <a:normAutofit/>
          </a:bodyPr>
          <a:lstStyle/>
          <a:p>
            <a:r>
              <a:rPr lang="ko-KR" altLang="en-US" dirty="0"/>
              <a:t>데이터 검색 </a:t>
            </a:r>
            <a:r>
              <a:rPr lang="en-US" altLang="ko-KR" dirty="0"/>
              <a:t>: SELECT </a:t>
            </a:r>
            <a:r>
              <a:rPr lang="ko-KR" altLang="en-US" dirty="0"/>
              <a:t>문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조건 검색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ko-KR" altLang="en-US" dirty="0"/>
              <a:t>조건을 만족하는 데이터만 검색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endParaRPr lang="en-US" altLang="ko-KR" dirty="0"/>
          </a:p>
          <a:p>
            <a:pPr lvl="2">
              <a:lnSpc>
                <a:spcPct val="150000"/>
              </a:lnSpc>
            </a:pPr>
            <a:endParaRPr lang="en-US" altLang="ko-KR" dirty="0"/>
          </a:p>
          <a:p>
            <a:pPr lvl="2">
              <a:lnSpc>
                <a:spcPct val="150000"/>
              </a:lnSpc>
            </a:pPr>
            <a:endParaRPr lang="en-US" altLang="ko-KR" dirty="0"/>
          </a:p>
          <a:p>
            <a:pPr lvl="4">
              <a:lnSpc>
                <a:spcPct val="150000"/>
              </a:lnSpc>
            </a:pP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en-US" altLang="ko-KR" dirty="0"/>
              <a:t>WHERE </a:t>
            </a:r>
            <a:r>
              <a:rPr lang="ko-KR" altLang="en-US" dirty="0"/>
              <a:t>키워드와 함께 비교 연산자와 논리 연산자를 이용한 검색 조건 제시</a:t>
            </a:r>
            <a:endParaRPr lang="en-US" altLang="ko-KR" dirty="0"/>
          </a:p>
          <a:p>
            <a:pPr lvl="3">
              <a:lnSpc>
                <a:spcPct val="150000"/>
              </a:lnSpc>
            </a:pPr>
            <a:r>
              <a:rPr lang="ko-KR" altLang="en-US" dirty="0"/>
              <a:t>숫자뿐만 아니라 문자나 날짜 값을 비교하는 것도 가능</a:t>
            </a:r>
            <a:endParaRPr lang="en-US" altLang="ko-KR" dirty="0"/>
          </a:p>
          <a:p>
            <a:pPr lvl="4">
              <a:lnSpc>
                <a:spcPct val="150000"/>
              </a:lnSpc>
            </a:pPr>
            <a:r>
              <a:rPr lang="ko-KR" altLang="en-US" dirty="0"/>
              <a:t>예</a:t>
            </a:r>
            <a:r>
              <a:rPr lang="en-US" altLang="ko-KR" dirty="0"/>
              <a:t>) ‘A’ &lt; ‘C’ </a:t>
            </a:r>
          </a:p>
          <a:p>
            <a:pPr lvl="4">
              <a:lnSpc>
                <a:spcPct val="150000"/>
              </a:lnSpc>
            </a:pPr>
            <a:r>
              <a:rPr lang="ko-KR" altLang="en-US" dirty="0"/>
              <a:t>예</a:t>
            </a:r>
            <a:r>
              <a:rPr lang="en-US" altLang="ko-KR" dirty="0"/>
              <a:t>) ‘2022-12-01’ &lt; ‘2022-12-02’</a:t>
            </a:r>
          </a:p>
          <a:p>
            <a:pPr lvl="3">
              <a:lnSpc>
                <a:spcPct val="150000"/>
              </a:lnSpc>
            </a:pPr>
            <a:r>
              <a:rPr lang="ko-KR" altLang="en-US" dirty="0"/>
              <a:t>조건에서 문자나 날짜 값은 작은따옴표로 묶어서 표현</a:t>
            </a: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081"/>
          <a:stretch/>
        </p:blipFill>
        <p:spPr>
          <a:xfrm>
            <a:off x="1139673" y="2609418"/>
            <a:ext cx="5920264" cy="1674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05467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SQL</a:t>
            </a:r>
            <a:r>
              <a:rPr lang="ko-KR" altLang="en-US" dirty="0"/>
              <a:t>을 이용한 데이터 조작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>
          <a:xfrm>
            <a:off x="297474" y="1140544"/>
            <a:ext cx="8775025" cy="5543705"/>
          </a:xfrm>
        </p:spPr>
        <p:txBody>
          <a:bodyPr>
            <a:normAutofit/>
          </a:bodyPr>
          <a:lstStyle/>
          <a:p>
            <a:r>
              <a:rPr lang="ko-KR" altLang="en-US" dirty="0"/>
              <a:t>데이터 검색 </a:t>
            </a:r>
            <a:r>
              <a:rPr lang="en-US" altLang="ko-KR" dirty="0"/>
              <a:t>: SELECT </a:t>
            </a:r>
            <a:r>
              <a:rPr lang="ko-KR" altLang="en-US" dirty="0"/>
              <a:t>문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조건 검색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942" y="2303875"/>
            <a:ext cx="2925952" cy="388026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6904" y="2303875"/>
            <a:ext cx="5265586" cy="2429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5832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SQL</a:t>
            </a:r>
            <a:r>
              <a:rPr lang="ko-KR" altLang="en-US" dirty="0"/>
              <a:t>을 이용한 데이터 조작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>
          <a:xfrm>
            <a:off x="297474" y="1140544"/>
            <a:ext cx="8775025" cy="5543705"/>
          </a:xfrm>
        </p:spPr>
        <p:txBody>
          <a:bodyPr>
            <a:normAutofit/>
          </a:bodyPr>
          <a:lstStyle/>
          <a:p>
            <a:r>
              <a:rPr lang="ko-KR" altLang="en-US" dirty="0"/>
              <a:t>데이터 검색 </a:t>
            </a:r>
            <a:r>
              <a:rPr lang="en-US" altLang="ko-KR" dirty="0"/>
              <a:t>: SELECT </a:t>
            </a:r>
            <a:r>
              <a:rPr lang="ko-KR" altLang="en-US" dirty="0"/>
              <a:t>문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조건 검색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283" y="2213865"/>
            <a:ext cx="8441495" cy="3390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29929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SQL</a:t>
            </a:r>
            <a:r>
              <a:rPr lang="ko-KR" altLang="en-US" dirty="0"/>
              <a:t>을 이용한 데이터 조작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>
          <a:xfrm>
            <a:off x="297474" y="1140544"/>
            <a:ext cx="8775025" cy="5543705"/>
          </a:xfrm>
        </p:spPr>
        <p:txBody>
          <a:bodyPr>
            <a:normAutofit/>
          </a:bodyPr>
          <a:lstStyle/>
          <a:p>
            <a:r>
              <a:rPr lang="ko-KR" altLang="en-US" dirty="0"/>
              <a:t>데이터 검색 </a:t>
            </a:r>
            <a:r>
              <a:rPr lang="en-US" altLang="ko-KR" dirty="0"/>
              <a:t>: SELECT </a:t>
            </a:r>
            <a:r>
              <a:rPr lang="ko-KR" altLang="en-US" dirty="0"/>
              <a:t>문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조건 검색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153" y="2213865"/>
            <a:ext cx="8604645" cy="2956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05736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SQL</a:t>
            </a:r>
            <a:r>
              <a:rPr lang="ko-KR" altLang="en-US" dirty="0"/>
              <a:t>을 이용한 데이터 조작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>
          <a:xfrm>
            <a:off x="297474" y="1140544"/>
            <a:ext cx="8775025" cy="5543705"/>
          </a:xfrm>
        </p:spPr>
        <p:txBody>
          <a:bodyPr>
            <a:normAutofit/>
          </a:bodyPr>
          <a:lstStyle/>
          <a:p>
            <a:r>
              <a:rPr lang="ko-KR" altLang="en-US" dirty="0"/>
              <a:t>데이터 검색 </a:t>
            </a:r>
            <a:r>
              <a:rPr lang="en-US" altLang="ko-KR" dirty="0"/>
              <a:t>: SELECT </a:t>
            </a:r>
            <a:r>
              <a:rPr lang="ko-KR" altLang="en-US" dirty="0"/>
              <a:t>문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조건 검색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999" y="2101508"/>
            <a:ext cx="7821461" cy="4582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45424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SQL</a:t>
            </a:r>
            <a:r>
              <a:rPr lang="ko-KR" altLang="en-US" dirty="0"/>
              <a:t>을 이용한 데이터 조작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>
          <a:xfrm>
            <a:off x="297474" y="1140544"/>
            <a:ext cx="8775025" cy="5543705"/>
          </a:xfrm>
        </p:spPr>
        <p:txBody>
          <a:bodyPr>
            <a:normAutofit/>
          </a:bodyPr>
          <a:lstStyle/>
          <a:p>
            <a:r>
              <a:rPr lang="ko-KR" altLang="en-US" dirty="0"/>
              <a:t>데이터 검색 </a:t>
            </a:r>
            <a:r>
              <a:rPr lang="en-US" altLang="ko-KR" dirty="0"/>
              <a:t>: SELECT </a:t>
            </a:r>
            <a:r>
              <a:rPr lang="ko-KR" altLang="en-US" dirty="0"/>
              <a:t>문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조건 검색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endParaRPr lang="en-US" altLang="ko-KR" dirty="0"/>
          </a:p>
        </p:txBody>
      </p:sp>
      <p:grpSp>
        <p:nvGrpSpPr>
          <p:cNvPr id="7" name="그룹 6"/>
          <p:cNvGrpSpPr/>
          <p:nvPr/>
        </p:nvGrpSpPr>
        <p:grpSpPr>
          <a:xfrm>
            <a:off x="521550" y="2258870"/>
            <a:ext cx="8550950" cy="3825425"/>
            <a:chOff x="836585" y="2258870"/>
            <a:chExt cx="8145905" cy="3465385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6585" y="2258870"/>
              <a:ext cx="8029575" cy="3362325"/>
            </a:xfrm>
            <a:prstGeom prst="rect">
              <a:avLst/>
            </a:prstGeom>
          </p:spPr>
        </p:pic>
        <p:sp>
          <p:nvSpPr>
            <p:cNvPr id="6" name="직사각형 5"/>
            <p:cNvSpPr/>
            <p:nvPr/>
          </p:nvSpPr>
          <p:spPr>
            <a:xfrm>
              <a:off x="5787135" y="4149080"/>
              <a:ext cx="3195355" cy="15751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05478014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SQL</a:t>
            </a:r>
            <a:r>
              <a:rPr lang="ko-KR" altLang="en-US" dirty="0"/>
              <a:t>을 이용한 데이터 조작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데이터 검색 </a:t>
            </a:r>
            <a:r>
              <a:rPr lang="en-US" altLang="ko-KR" dirty="0"/>
              <a:t>: SELECT </a:t>
            </a:r>
            <a:r>
              <a:rPr lang="ko-KR" altLang="en-US" dirty="0"/>
              <a:t>문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/>
              <a:t>LIKE</a:t>
            </a:r>
            <a:r>
              <a:rPr lang="ko-KR" altLang="en-US" dirty="0"/>
              <a:t>를 이용한 검색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en-US" altLang="ko-KR" dirty="0"/>
              <a:t>LIKE </a:t>
            </a:r>
            <a:r>
              <a:rPr lang="ko-KR" altLang="en-US" dirty="0"/>
              <a:t>키워드를 이용해 부분적으로 일치하는 데이터 검색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ko-KR" altLang="en-US" dirty="0"/>
              <a:t>문자열을 이용하는 조건에만 </a:t>
            </a:r>
            <a:r>
              <a:rPr lang="en-US" altLang="ko-KR" dirty="0"/>
              <a:t>LIKE </a:t>
            </a:r>
            <a:r>
              <a:rPr lang="ko-KR" altLang="en-US" dirty="0"/>
              <a:t>키워드 사용 가능</a:t>
            </a: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555" y="3338990"/>
            <a:ext cx="8431831" cy="2115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13912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SQL</a:t>
            </a:r>
            <a:r>
              <a:rPr lang="ko-KR" altLang="en-US" dirty="0"/>
              <a:t>을 이용한 데이터 조작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데이터 검색 </a:t>
            </a:r>
            <a:r>
              <a:rPr lang="en-US" altLang="ko-KR" dirty="0"/>
              <a:t>: SELECT </a:t>
            </a:r>
            <a:r>
              <a:rPr lang="ko-KR" altLang="en-US" dirty="0"/>
              <a:t>문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/>
              <a:t>LIKE</a:t>
            </a:r>
            <a:r>
              <a:rPr lang="ko-KR" altLang="en-US" dirty="0"/>
              <a:t>를 이용한 검색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65" y="2258870"/>
            <a:ext cx="8333725" cy="36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47135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SQL</a:t>
            </a:r>
            <a:r>
              <a:rPr lang="ko-KR" altLang="en-US" dirty="0"/>
              <a:t>을 이용한 데이터 조작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데이터 검색 </a:t>
            </a:r>
            <a:r>
              <a:rPr lang="en-US" altLang="ko-KR" dirty="0"/>
              <a:t>: SELECT </a:t>
            </a:r>
            <a:r>
              <a:rPr lang="ko-KR" altLang="en-US" dirty="0"/>
              <a:t>문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/>
              <a:t>LIKE</a:t>
            </a:r>
            <a:r>
              <a:rPr lang="ko-KR" altLang="en-US" dirty="0"/>
              <a:t>를 이용한 검색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959" y="2258870"/>
            <a:ext cx="8655716" cy="315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2265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질의에 사용할 판매 데이터베이스 </a:t>
            </a:r>
            <a:r>
              <a:rPr lang="en-US" altLang="ko-KR" dirty="0"/>
              <a:t>: </a:t>
            </a:r>
            <a:r>
              <a:rPr lang="ko-KR" altLang="en-US" dirty="0"/>
              <a:t>제품 테이블</a:t>
            </a:r>
          </a:p>
        </p:txBody>
      </p:sp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297475" y="152712"/>
            <a:ext cx="8595005" cy="596671"/>
          </a:xfrm>
        </p:spPr>
        <p:txBody>
          <a:bodyPr>
            <a:normAutofit/>
          </a:bodyPr>
          <a:lstStyle/>
          <a:p>
            <a:r>
              <a:rPr lang="en-US" altLang="ko-KR" dirty="0"/>
              <a:t>01 SQL</a:t>
            </a:r>
            <a:r>
              <a:rPr lang="ko-KR" altLang="en-US" dirty="0"/>
              <a:t>의 소개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 r="11094" b="63"/>
          <a:stretch/>
        </p:blipFill>
        <p:spPr>
          <a:xfrm>
            <a:off x="701570" y="1583795"/>
            <a:ext cx="7627027" cy="4680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08147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SQL</a:t>
            </a:r>
            <a:r>
              <a:rPr lang="ko-KR" altLang="en-US" dirty="0"/>
              <a:t>을 이용한 데이터 조작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데이터 검색 </a:t>
            </a:r>
            <a:r>
              <a:rPr lang="en-US" altLang="ko-KR" dirty="0"/>
              <a:t>: SELECT </a:t>
            </a:r>
            <a:r>
              <a:rPr lang="ko-KR" altLang="en-US" dirty="0"/>
              <a:t>문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/>
              <a:t>LIKE</a:t>
            </a:r>
            <a:r>
              <a:rPr lang="ko-KR" altLang="en-US" dirty="0"/>
              <a:t>를 이용한 검색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545" y="2303875"/>
            <a:ext cx="8585569" cy="36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19144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SQL</a:t>
            </a:r>
            <a:r>
              <a:rPr lang="ko-KR" altLang="en-US" dirty="0"/>
              <a:t>을 이용한 데이터 조작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>
          <a:xfrm>
            <a:off x="297474" y="1140544"/>
            <a:ext cx="8685015" cy="5543705"/>
          </a:xfrm>
        </p:spPr>
        <p:txBody>
          <a:bodyPr/>
          <a:lstStyle/>
          <a:p>
            <a:r>
              <a:rPr lang="ko-KR" altLang="en-US" dirty="0"/>
              <a:t>데이터 검색 </a:t>
            </a:r>
            <a:r>
              <a:rPr lang="en-US" altLang="ko-KR" dirty="0"/>
              <a:t>: SELECT </a:t>
            </a:r>
            <a:r>
              <a:rPr lang="ko-KR" altLang="en-US" dirty="0"/>
              <a:t>문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/>
              <a:t>NULL</a:t>
            </a:r>
            <a:r>
              <a:rPr lang="ko-KR" altLang="en-US" dirty="0"/>
              <a:t>을 이용한 검색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en-US" altLang="ko-KR" dirty="0"/>
              <a:t>IS NULL </a:t>
            </a:r>
            <a:r>
              <a:rPr lang="ko-KR" altLang="en-US" dirty="0"/>
              <a:t>키워드를 이용해 특정 속성의 값이 널 값인지를 비교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en-US" altLang="ko-KR" dirty="0"/>
              <a:t>IS NOT NULL </a:t>
            </a:r>
            <a:r>
              <a:rPr lang="ko-KR" altLang="en-US" dirty="0"/>
              <a:t>키워드를 이용해 특정 속성의 값이 널 값이 아닌지를 비교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ko-KR" altLang="en-US" dirty="0"/>
              <a:t>검색 조건에서 널 값은 다른 값과 크기를 비교하면 결과가 모두 거짓이 됨</a:t>
            </a:r>
            <a:endParaRPr lang="en-US" altLang="ko-KR" dirty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1286635" y="4419110"/>
            <a:ext cx="3510390" cy="63007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만약 재고량 속성의 값이 널이라면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7509" y="3699030"/>
            <a:ext cx="2564831" cy="2790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98832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SQL</a:t>
            </a:r>
            <a:r>
              <a:rPr lang="ko-KR" altLang="en-US" dirty="0"/>
              <a:t>을 이용한 데이터 조작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>
          <a:xfrm>
            <a:off x="297474" y="1140544"/>
            <a:ext cx="8685015" cy="5543705"/>
          </a:xfrm>
        </p:spPr>
        <p:txBody>
          <a:bodyPr/>
          <a:lstStyle/>
          <a:p>
            <a:r>
              <a:rPr lang="ko-KR" altLang="en-US" dirty="0"/>
              <a:t>데이터 검색 </a:t>
            </a:r>
            <a:r>
              <a:rPr lang="en-US" altLang="ko-KR" dirty="0"/>
              <a:t>: SELECT </a:t>
            </a:r>
            <a:r>
              <a:rPr lang="ko-KR" altLang="en-US" dirty="0"/>
              <a:t>문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/>
              <a:t>NULL</a:t>
            </a:r>
            <a:r>
              <a:rPr lang="ko-KR" altLang="en-US" dirty="0"/>
              <a:t>을 이용한 검색</a:t>
            </a: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785" y="2228400"/>
            <a:ext cx="8465710" cy="2865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12263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SQL</a:t>
            </a:r>
            <a:r>
              <a:rPr lang="ko-KR" altLang="en-US" dirty="0"/>
              <a:t>을 이용한 데이터 조작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>
          <a:xfrm>
            <a:off x="297474" y="1140544"/>
            <a:ext cx="8685015" cy="5543705"/>
          </a:xfrm>
        </p:spPr>
        <p:txBody>
          <a:bodyPr/>
          <a:lstStyle/>
          <a:p>
            <a:r>
              <a:rPr lang="ko-KR" altLang="en-US" dirty="0"/>
              <a:t>데이터 검색 </a:t>
            </a:r>
            <a:r>
              <a:rPr lang="en-US" altLang="ko-KR" dirty="0"/>
              <a:t>: SELECT </a:t>
            </a:r>
            <a:r>
              <a:rPr lang="ko-KR" altLang="en-US" dirty="0"/>
              <a:t>문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/>
              <a:t>NULL</a:t>
            </a:r>
            <a:r>
              <a:rPr lang="ko-KR" altLang="en-US" dirty="0"/>
              <a:t>을 이용한 검색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093" y="2227999"/>
            <a:ext cx="8402720" cy="4081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9053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SQL</a:t>
            </a:r>
            <a:r>
              <a:rPr lang="ko-KR" altLang="en-US" dirty="0"/>
              <a:t>을 이용한 데이터 조작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>
          <a:xfrm>
            <a:off x="297474" y="1140544"/>
            <a:ext cx="8846525" cy="5543705"/>
          </a:xfrm>
        </p:spPr>
        <p:txBody>
          <a:bodyPr/>
          <a:lstStyle/>
          <a:p>
            <a:r>
              <a:rPr lang="ko-KR" altLang="en-US" dirty="0"/>
              <a:t>데이터 검색 </a:t>
            </a:r>
            <a:r>
              <a:rPr lang="en-US" altLang="ko-KR" dirty="0"/>
              <a:t>: SELECT </a:t>
            </a:r>
            <a:r>
              <a:rPr lang="ko-KR" altLang="en-US" dirty="0"/>
              <a:t>문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정렬 검색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en-US" altLang="ko-KR" dirty="0"/>
              <a:t>ORDER BY </a:t>
            </a:r>
            <a:r>
              <a:rPr lang="ko-KR" altLang="en-US" dirty="0"/>
              <a:t>키워드를 이용해 결과 테이블 내용을 사용자가 원하는 순서로 출력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en-US" altLang="ko-KR" dirty="0"/>
              <a:t>ORDER BY </a:t>
            </a:r>
            <a:r>
              <a:rPr lang="ko-KR" altLang="en-US" dirty="0"/>
              <a:t>키워드와 함께 정렬 기준이 되는 속성과 정렬 방식을 지정</a:t>
            </a:r>
            <a:endParaRPr lang="en-US" altLang="ko-KR" dirty="0"/>
          </a:p>
          <a:p>
            <a:pPr lvl="3">
              <a:lnSpc>
                <a:spcPct val="150000"/>
              </a:lnSpc>
            </a:pPr>
            <a:r>
              <a:rPr lang="ko-KR" altLang="en-US" dirty="0"/>
              <a:t>오름차순</a:t>
            </a:r>
            <a:r>
              <a:rPr lang="en-US" altLang="ko-KR" dirty="0"/>
              <a:t>(</a:t>
            </a:r>
            <a:r>
              <a:rPr lang="ko-KR" altLang="en-US" dirty="0"/>
              <a:t>기본</a:t>
            </a:r>
            <a:r>
              <a:rPr lang="en-US" altLang="ko-KR" dirty="0"/>
              <a:t>): ASC  / </a:t>
            </a:r>
            <a:r>
              <a:rPr lang="ko-KR" altLang="en-US" dirty="0"/>
              <a:t>내림차순</a:t>
            </a:r>
            <a:r>
              <a:rPr lang="en-US" altLang="ko-KR" dirty="0"/>
              <a:t>: DESC</a:t>
            </a:r>
          </a:p>
          <a:p>
            <a:pPr lvl="3">
              <a:lnSpc>
                <a:spcPct val="150000"/>
              </a:lnSpc>
            </a:pPr>
            <a:r>
              <a:rPr lang="ko-KR" altLang="en-US" dirty="0"/>
              <a:t>널 값은 오름차순에서는 맨 마지막에 출력되고</a:t>
            </a:r>
            <a:r>
              <a:rPr lang="en-US" altLang="ko-KR" dirty="0"/>
              <a:t>,</a:t>
            </a:r>
            <a:r>
              <a:rPr lang="ko-KR" altLang="en-US" dirty="0"/>
              <a:t> 내림차순에서는 맨 먼저 출력됨</a:t>
            </a:r>
            <a:endParaRPr lang="en-US" altLang="ko-KR" dirty="0"/>
          </a:p>
          <a:p>
            <a:pPr lvl="3">
              <a:lnSpc>
                <a:spcPct val="150000"/>
              </a:lnSpc>
            </a:pPr>
            <a:r>
              <a:rPr lang="ko-KR" altLang="en-US" dirty="0"/>
              <a:t>여러 기준에 따라 정렬하려면 정렬 기준이 되는 속성들을 차례대로 제시</a:t>
            </a: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025"/>
          <a:stretch/>
        </p:blipFill>
        <p:spPr>
          <a:xfrm>
            <a:off x="1286635" y="4419110"/>
            <a:ext cx="5805645" cy="2132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78937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SQL</a:t>
            </a:r>
            <a:r>
              <a:rPr lang="ko-KR" altLang="en-US" dirty="0"/>
              <a:t>을 이용한 데이터 조작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>
          <a:xfrm>
            <a:off x="297474" y="1140544"/>
            <a:ext cx="8846525" cy="5543705"/>
          </a:xfrm>
        </p:spPr>
        <p:txBody>
          <a:bodyPr/>
          <a:lstStyle/>
          <a:p>
            <a:r>
              <a:rPr lang="ko-KR" altLang="en-US" dirty="0"/>
              <a:t>데이터 검색 </a:t>
            </a:r>
            <a:r>
              <a:rPr lang="en-US" altLang="ko-KR" dirty="0"/>
              <a:t>: SELECT </a:t>
            </a:r>
            <a:r>
              <a:rPr lang="ko-KR" altLang="en-US" dirty="0"/>
              <a:t>문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정렬 검색</a:t>
            </a:r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95" y="2213865"/>
            <a:ext cx="8096514" cy="4149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09904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SQL</a:t>
            </a:r>
            <a:r>
              <a:rPr lang="ko-KR" altLang="en-US" dirty="0"/>
              <a:t>을 이용한 데이터 조작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>
          <a:xfrm>
            <a:off x="297474" y="1140544"/>
            <a:ext cx="8846525" cy="5543705"/>
          </a:xfrm>
        </p:spPr>
        <p:txBody>
          <a:bodyPr/>
          <a:lstStyle/>
          <a:p>
            <a:r>
              <a:rPr lang="ko-KR" altLang="en-US" dirty="0"/>
              <a:t>데이터 검색 </a:t>
            </a:r>
            <a:r>
              <a:rPr lang="en-US" altLang="ko-KR" dirty="0"/>
              <a:t>: SELECT </a:t>
            </a:r>
            <a:r>
              <a:rPr lang="ko-KR" altLang="en-US" dirty="0"/>
              <a:t>문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정렬 검색</a:t>
            </a: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605" y="2078850"/>
            <a:ext cx="6930296" cy="4650485"/>
          </a:xfrm>
          <a:prstGeom prst="rect">
            <a:avLst/>
          </a:prstGeom>
        </p:spPr>
      </p:pic>
      <p:sp>
        <p:nvSpPr>
          <p:cNvPr id="5" name="모서리가 둥근 사각형 설명선 4"/>
          <p:cNvSpPr/>
          <p:nvPr/>
        </p:nvSpPr>
        <p:spPr>
          <a:xfrm>
            <a:off x="5112060" y="3789040"/>
            <a:ext cx="3688987" cy="990110"/>
          </a:xfrm>
          <a:prstGeom prst="wedgeRoundRectCallout">
            <a:avLst>
              <a:gd name="adj1" fmla="val -38774"/>
              <a:gd name="adj2" fmla="val 77439"/>
              <a:gd name="adj3" fmla="val 16667"/>
            </a:avLst>
          </a:prstGeom>
          <a:solidFill>
            <a:srgbClr val="CC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</a:rPr>
              <a:t>p01 </a:t>
            </a:r>
            <a:r>
              <a:rPr lang="ko-KR" altLang="en-US" sz="1600" dirty="0">
                <a:solidFill>
                  <a:schemeClr val="tx1"/>
                </a:solidFill>
              </a:rPr>
              <a:t>제품이 맨 먼저 출력되고</a:t>
            </a:r>
            <a:r>
              <a:rPr lang="en-US" altLang="ko-KR" sz="1600" dirty="0">
                <a:solidFill>
                  <a:schemeClr val="tx1"/>
                </a:solidFill>
              </a:rPr>
              <a:t>,</a:t>
            </a:r>
          </a:p>
          <a:p>
            <a:pPr algn="ctr"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</a:rPr>
              <a:t>p03 </a:t>
            </a:r>
            <a:r>
              <a:rPr lang="ko-KR" altLang="en-US" sz="1600" dirty="0">
                <a:solidFill>
                  <a:schemeClr val="tx1"/>
                </a:solidFill>
              </a:rPr>
              <a:t>제품 중에는 수량이 </a:t>
            </a:r>
            <a:r>
              <a:rPr lang="en-US" altLang="ko-KR" sz="1600" dirty="0">
                <a:solidFill>
                  <a:schemeClr val="tx1"/>
                </a:solidFill>
              </a:rPr>
              <a:t>22</a:t>
            </a:r>
            <a:r>
              <a:rPr lang="ko-KR" altLang="en-US" sz="1600" dirty="0">
                <a:solidFill>
                  <a:schemeClr val="tx1"/>
                </a:solidFill>
              </a:rPr>
              <a:t>인 제품이 먼저 출력됨</a:t>
            </a:r>
          </a:p>
        </p:txBody>
      </p:sp>
    </p:spTree>
    <p:extLst>
      <p:ext uri="{BB962C8B-B14F-4D97-AF65-F5344CB8AC3E}">
        <p14:creationId xmlns:p14="http://schemas.microsoft.com/office/powerpoint/2010/main" val="405748753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SQL</a:t>
            </a:r>
            <a:r>
              <a:rPr lang="ko-KR" altLang="en-US" dirty="0"/>
              <a:t>을 이용한 데이터 조작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데이터 검색 </a:t>
            </a:r>
            <a:r>
              <a:rPr lang="en-US" altLang="ko-KR" dirty="0"/>
              <a:t>: SELECT </a:t>
            </a:r>
            <a:r>
              <a:rPr lang="ko-KR" altLang="en-US" dirty="0"/>
              <a:t>문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집계 함수를 이용한 검색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ko-KR" altLang="en-US" dirty="0"/>
              <a:t>특정 속성 값을 통계적으로 계산한 결과를 검색하기 위해 집계 함수를 이용</a:t>
            </a:r>
            <a:endParaRPr lang="en-US" altLang="ko-KR" dirty="0"/>
          </a:p>
          <a:p>
            <a:pPr lvl="3">
              <a:lnSpc>
                <a:spcPct val="150000"/>
              </a:lnSpc>
            </a:pPr>
            <a:r>
              <a:rPr lang="ko-KR" altLang="en-US" dirty="0"/>
              <a:t>집계 함수</a:t>
            </a:r>
            <a:r>
              <a:rPr lang="en-US" altLang="ko-KR" dirty="0"/>
              <a:t>(aggregate function)</a:t>
            </a:r>
          </a:p>
          <a:p>
            <a:pPr lvl="4">
              <a:lnSpc>
                <a:spcPct val="150000"/>
              </a:lnSpc>
            </a:pPr>
            <a:r>
              <a:rPr lang="ko-KR" altLang="en-US" dirty="0"/>
              <a:t>열 함수</a:t>
            </a:r>
            <a:r>
              <a:rPr lang="en-US" altLang="ko-KR" dirty="0"/>
              <a:t>(column function) </a:t>
            </a:r>
            <a:r>
              <a:rPr lang="ko-KR" altLang="en-US" dirty="0"/>
              <a:t>라고도 함</a:t>
            </a:r>
            <a:endParaRPr lang="en-US" altLang="ko-KR" dirty="0"/>
          </a:p>
          <a:p>
            <a:pPr lvl="4">
              <a:lnSpc>
                <a:spcPct val="150000"/>
              </a:lnSpc>
            </a:pPr>
            <a:r>
              <a:rPr lang="ko-KR" altLang="en-US" dirty="0"/>
              <a:t>개수</a:t>
            </a:r>
            <a:r>
              <a:rPr lang="en-US" altLang="ko-KR" dirty="0"/>
              <a:t>, </a:t>
            </a:r>
            <a:r>
              <a:rPr lang="ko-KR" altLang="en-US" dirty="0"/>
              <a:t>합계</a:t>
            </a:r>
            <a:r>
              <a:rPr lang="en-US" altLang="ko-KR" dirty="0"/>
              <a:t>, </a:t>
            </a:r>
            <a:r>
              <a:rPr lang="ko-KR" altLang="en-US" dirty="0"/>
              <a:t>평균</a:t>
            </a:r>
            <a:r>
              <a:rPr lang="en-US" altLang="ko-KR" dirty="0"/>
              <a:t>, </a:t>
            </a:r>
            <a:r>
              <a:rPr lang="ko-KR" altLang="en-US" dirty="0"/>
              <a:t>최댓값</a:t>
            </a:r>
            <a:r>
              <a:rPr lang="en-US" altLang="ko-KR" dirty="0"/>
              <a:t>, </a:t>
            </a:r>
            <a:r>
              <a:rPr lang="ko-KR" altLang="en-US" dirty="0"/>
              <a:t>최솟값의 계산 기능 제공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ko-KR" altLang="en-US" dirty="0"/>
              <a:t>집계 함수 사용 시 주의 사항</a:t>
            </a:r>
            <a:endParaRPr lang="en-US" altLang="ko-KR" dirty="0"/>
          </a:p>
          <a:p>
            <a:pPr lvl="3">
              <a:lnSpc>
                <a:spcPct val="150000"/>
              </a:lnSpc>
            </a:pPr>
            <a:r>
              <a:rPr lang="ko-KR" altLang="en-US" dirty="0"/>
              <a:t>집계 함수는 널인 속성 값은 제외하고 계산함</a:t>
            </a:r>
            <a:endParaRPr lang="en-US" altLang="ko-KR" dirty="0"/>
          </a:p>
          <a:p>
            <a:pPr lvl="3">
              <a:lnSpc>
                <a:spcPct val="150000"/>
              </a:lnSpc>
            </a:pPr>
            <a:r>
              <a:rPr lang="ko-KR" altLang="en-US" dirty="0"/>
              <a:t>집계 함수는 </a:t>
            </a:r>
            <a:r>
              <a:rPr lang="en-US" altLang="ko-KR" dirty="0"/>
              <a:t>WHERE </a:t>
            </a:r>
            <a:r>
              <a:rPr lang="ko-KR" altLang="en-US" dirty="0"/>
              <a:t>절에서는 사용할 수 없고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SELECT </a:t>
            </a:r>
            <a:r>
              <a:rPr lang="ko-KR" altLang="en-US" dirty="0"/>
              <a:t>절이나 </a:t>
            </a:r>
            <a:r>
              <a:rPr lang="en-US" altLang="ko-KR" dirty="0"/>
              <a:t>HAVING </a:t>
            </a:r>
            <a:r>
              <a:rPr lang="ko-KR" altLang="en-US" dirty="0"/>
              <a:t>절에서만 </a:t>
            </a:r>
            <a:br>
              <a:rPr lang="en-US" altLang="ko-KR" dirty="0"/>
            </a:br>
            <a:r>
              <a:rPr lang="ko-KR" altLang="en-US" dirty="0"/>
              <a:t>사용 가능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65101952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SQL</a:t>
            </a:r>
            <a:r>
              <a:rPr lang="ko-KR" altLang="en-US" dirty="0"/>
              <a:t>을 이용한 데이터 조작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데이터 검색 </a:t>
            </a:r>
            <a:r>
              <a:rPr lang="en-US" altLang="ko-KR" dirty="0"/>
              <a:t>: SELECT </a:t>
            </a:r>
            <a:r>
              <a:rPr lang="ko-KR" altLang="en-US" dirty="0"/>
              <a:t>문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집계 함수를 이용한 검색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2213865"/>
            <a:ext cx="6287330" cy="3420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41691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SQL</a:t>
            </a:r>
            <a:r>
              <a:rPr lang="ko-KR" altLang="en-US" dirty="0"/>
              <a:t>을 이용한 데이터 조작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데이터 검색 </a:t>
            </a:r>
            <a:r>
              <a:rPr lang="en-US" altLang="ko-KR" dirty="0"/>
              <a:t>: SELECT </a:t>
            </a:r>
            <a:r>
              <a:rPr lang="ko-KR" altLang="en-US" dirty="0"/>
              <a:t>문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집계 함수를 이용한 검색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585" y="2258870"/>
            <a:ext cx="8115965" cy="2479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1946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질의에 사용할 판매 데이터베이스 </a:t>
            </a:r>
            <a:r>
              <a:rPr lang="en-US" altLang="ko-KR" dirty="0"/>
              <a:t>: </a:t>
            </a:r>
            <a:r>
              <a:rPr lang="ko-KR" altLang="en-US" dirty="0"/>
              <a:t>주문 테이블</a:t>
            </a:r>
          </a:p>
        </p:txBody>
      </p:sp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297475" y="152712"/>
            <a:ext cx="8595005" cy="596671"/>
          </a:xfrm>
        </p:spPr>
        <p:txBody>
          <a:bodyPr>
            <a:normAutofit/>
          </a:bodyPr>
          <a:lstStyle/>
          <a:p>
            <a:r>
              <a:rPr lang="en-US" altLang="ko-KR" dirty="0"/>
              <a:t>01 SQL</a:t>
            </a:r>
            <a:r>
              <a:rPr lang="ko-KR" altLang="en-US" dirty="0"/>
              <a:t>의 소개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574" y="1673805"/>
            <a:ext cx="8137802" cy="4965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58393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SQL</a:t>
            </a:r>
            <a:r>
              <a:rPr lang="ko-KR" altLang="en-US" dirty="0"/>
              <a:t>을 이용한 데이터 조작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데이터 검색 </a:t>
            </a:r>
            <a:r>
              <a:rPr lang="en-US" altLang="ko-KR" dirty="0"/>
              <a:t>: SELECT </a:t>
            </a:r>
            <a:r>
              <a:rPr lang="ko-KR" altLang="en-US" dirty="0"/>
              <a:t>문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집계 함수를 이용한 검색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0" y="2077034"/>
            <a:ext cx="5535615" cy="4592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66327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SQL</a:t>
            </a:r>
            <a:r>
              <a:rPr lang="ko-KR" altLang="en-US" dirty="0"/>
              <a:t>을 이용한 데이터 조작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데이터 검색 </a:t>
            </a:r>
            <a:r>
              <a:rPr lang="en-US" altLang="ko-KR" dirty="0"/>
              <a:t>: SELECT </a:t>
            </a:r>
            <a:r>
              <a:rPr lang="ko-KR" altLang="en-US" dirty="0"/>
              <a:t>문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집계 함수를 이용한 검색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585" y="2213865"/>
            <a:ext cx="8172400" cy="2798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286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SQL</a:t>
            </a:r>
            <a:r>
              <a:rPr lang="ko-KR" altLang="en-US" dirty="0"/>
              <a:t>을 이용한 데이터 조작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데이터 검색 </a:t>
            </a:r>
            <a:r>
              <a:rPr lang="en-US" altLang="ko-KR" dirty="0"/>
              <a:t>: SELECT </a:t>
            </a:r>
            <a:r>
              <a:rPr lang="ko-KR" altLang="en-US" dirty="0"/>
              <a:t>문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집계 함수를 이용한 검색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590" y="2156332"/>
            <a:ext cx="7785865" cy="4558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37111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SQL</a:t>
            </a:r>
            <a:r>
              <a:rPr lang="ko-KR" altLang="en-US" dirty="0"/>
              <a:t>을 이용한 데이터 조작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데이터 검색 </a:t>
            </a:r>
            <a:r>
              <a:rPr lang="en-US" altLang="ko-KR" dirty="0"/>
              <a:t>: SELECT </a:t>
            </a:r>
            <a:r>
              <a:rPr lang="ko-KR" altLang="en-US" dirty="0"/>
              <a:t>문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집계 함수를 이용한 검색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645" y="2078850"/>
            <a:ext cx="6163425" cy="4705584"/>
          </a:xfrm>
          <a:prstGeom prst="rect">
            <a:avLst/>
          </a:prstGeom>
        </p:spPr>
      </p:pic>
      <p:sp>
        <p:nvSpPr>
          <p:cNvPr id="6" name="모서리가 둥근 사각형 설명선 5"/>
          <p:cNvSpPr/>
          <p:nvPr/>
        </p:nvSpPr>
        <p:spPr>
          <a:xfrm>
            <a:off x="4572000" y="1040359"/>
            <a:ext cx="3780420" cy="675075"/>
          </a:xfrm>
          <a:prstGeom prst="wedgeRoundRectCallout">
            <a:avLst>
              <a:gd name="adj1" fmla="val -42629"/>
              <a:gd name="adj2" fmla="val 105895"/>
              <a:gd name="adj3" fmla="val 16667"/>
            </a:avLst>
          </a:prstGeom>
          <a:solidFill>
            <a:srgbClr val="CC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>
                <a:solidFill>
                  <a:schemeClr val="tx1"/>
                </a:solidFill>
              </a:rPr>
              <a:t>널인 속성 값은 제외하고 개수 계산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264175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SQL</a:t>
            </a:r>
            <a:r>
              <a:rPr lang="ko-KR" altLang="en-US" dirty="0"/>
              <a:t>을 이용한 데이터 조작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데이터 검색 </a:t>
            </a:r>
            <a:r>
              <a:rPr lang="en-US" altLang="ko-KR" dirty="0"/>
              <a:t>: SELECT </a:t>
            </a:r>
            <a:r>
              <a:rPr lang="ko-KR" altLang="en-US" dirty="0"/>
              <a:t>문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집계 함수를 이용한 검색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02" y="2198026"/>
            <a:ext cx="7755933" cy="4140460"/>
          </a:xfrm>
          <a:prstGeom prst="rect">
            <a:avLst/>
          </a:prstGeom>
        </p:spPr>
      </p:pic>
      <p:sp>
        <p:nvSpPr>
          <p:cNvPr id="7" name="모서리가 둥근 사각형 설명선 6"/>
          <p:cNvSpPr/>
          <p:nvPr/>
        </p:nvSpPr>
        <p:spPr>
          <a:xfrm>
            <a:off x="4707015" y="1052735"/>
            <a:ext cx="3780420" cy="846095"/>
          </a:xfrm>
          <a:prstGeom prst="wedgeRoundRectCallout">
            <a:avLst>
              <a:gd name="adj1" fmla="val -33953"/>
              <a:gd name="adj2" fmla="val 82876"/>
              <a:gd name="adj3" fmla="val 16667"/>
            </a:avLst>
          </a:prstGeom>
          <a:solidFill>
            <a:srgbClr val="CC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ko-KR" altLang="en-US" sz="1600" dirty="0">
                <a:solidFill>
                  <a:schemeClr val="tx1"/>
                </a:solidFill>
              </a:rPr>
              <a:t>정확한 개수를 계산하기 위해서는 </a:t>
            </a:r>
            <a:br>
              <a:rPr lang="en-US" altLang="ko-KR" sz="1600" dirty="0">
                <a:solidFill>
                  <a:schemeClr val="tx1"/>
                </a:solidFill>
              </a:rPr>
            </a:br>
            <a:r>
              <a:rPr lang="ko-KR" altLang="en-US" sz="1600" dirty="0">
                <a:solidFill>
                  <a:schemeClr val="tx1"/>
                </a:solidFill>
              </a:rPr>
              <a:t>보통 </a:t>
            </a:r>
            <a:r>
              <a:rPr lang="ko-KR" altLang="en-US" sz="1600" b="1" dirty="0" err="1">
                <a:solidFill>
                  <a:srgbClr val="FF0000"/>
                </a:solidFill>
              </a:rPr>
              <a:t>기본키</a:t>
            </a:r>
            <a:r>
              <a:rPr lang="ko-KR" altLang="en-US" sz="1600" b="1" dirty="0">
                <a:solidFill>
                  <a:srgbClr val="FF0000"/>
                </a:solidFill>
              </a:rPr>
              <a:t> 속성이나 </a:t>
            </a:r>
            <a:r>
              <a:rPr lang="en-US" altLang="ko-KR" sz="1600" b="1" dirty="0">
                <a:solidFill>
                  <a:srgbClr val="FF0000"/>
                </a:solidFill>
              </a:rPr>
              <a:t>*</a:t>
            </a:r>
            <a:r>
              <a:rPr lang="ko-KR" altLang="en-US" sz="1600" b="1" dirty="0">
                <a:solidFill>
                  <a:srgbClr val="FF0000"/>
                </a:solidFill>
              </a:rPr>
              <a:t>를 주로 이용</a:t>
            </a:r>
          </a:p>
        </p:txBody>
      </p:sp>
    </p:spTree>
    <p:extLst>
      <p:ext uri="{BB962C8B-B14F-4D97-AF65-F5344CB8AC3E}">
        <p14:creationId xmlns:p14="http://schemas.microsoft.com/office/powerpoint/2010/main" val="9885211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SQL</a:t>
            </a:r>
            <a:r>
              <a:rPr lang="ko-KR" altLang="en-US" dirty="0"/>
              <a:t>을 이용한 데이터 조작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데이터 검색 </a:t>
            </a:r>
            <a:r>
              <a:rPr lang="en-US" altLang="ko-KR" dirty="0"/>
              <a:t>: SELECT </a:t>
            </a:r>
            <a:r>
              <a:rPr lang="ko-KR" altLang="en-US" dirty="0"/>
              <a:t>문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집계 함수를 이용한 검색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407" y="2168860"/>
            <a:ext cx="8206088" cy="2458899"/>
          </a:xfrm>
          <a:prstGeom prst="rect">
            <a:avLst/>
          </a:prstGeom>
        </p:spPr>
      </p:pic>
      <p:sp>
        <p:nvSpPr>
          <p:cNvPr id="8" name="모서리가 둥근 사각형 설명선 7"/>
          <p:cNvSpPr/>
          <p:nvPr/>
        </p:nvSpPr>
        <p:spPr>
          <a:xfrm>
            <a:off x="1279046" y="5184195"/>
            <a:ext cx="7290810" cy="728026"/>
          </a:xfrm>
          <a:prstGeom prst="wedgeRoundRectCallout">
            <a:avLst>
              <a:gd name="adj1" fmla="val -21375"/>
              <a:gd name="adj2" fmla="val -120651"/>
              <a:gd name="adj3" fmla="val 16667"/>
            </a:avLst>
          </a:prstGeom>
          <a:solidFill>
            <a:srgbClr val="CC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</a:rPr>
              <a:t>DISTINCT </a:t>
            </a:r>
            <a:r>
              <a:rPr lang="ko-KR" altLang="en-US" sz="1600" dirty="0">
                <a:solidFill>
                  <a:schemeClr val="tx1"/>
                </a:solidFill>
              </a:rPr>
              <a:t>키워드를 이용해 중복을 없애고 서로 다른 제조업체의 개수만 계산</a:t>
            </a:r>
          </a:p>
        </p:txBody>
      </p:sp>
    </p:spTree>
    <p:extLst>
      <p:ext uri="{BB962C8B-B14F-4D97-AF65-F5344CB8AC3E}">
        <p14:creationId xmlns:p14="http://schemas.microsoft.com/office/powerpoint/2010/main" val="4774148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SQL</a:t>
            </a:r>
            <a:r>
              <a:rPr lang="ko-KR" altLang="en-US" dirty="0"/>
              <a:t>을 이용한 데이터 조작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데이터 검색 </a:t>
            </a:r>
            <a:r>
              <a:rPr lang="en-US" altLang="ko-KR" dirty="0"/>
              <a:t>: SELECT </a:t>
            </a:r>
            <a:r>
              <a:rPr lang="ko-KR" altLang="en-US" dirty="0"/>
              <a:t>문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그룹별 검색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sz="2800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en-US" altLang="ko-KR" dirty="0"/>
              <a:t>GROUP BY </a:t>
            </a:r>
            <a:r>
              <a:rPr lang="ko-KR" altLang="en-US" dirty="0"/>
              <a:t>키워드를 이용해 특정 속성의 값이 같은 </a:t>
            </a:r>
            <a:r>
              <a:rPr lang="ko-KR" altLang="en-US" dirty="0" err="1"/>
              <a:t>투플을</a:t>
            </a:r>
            <a:r>
              <a:rPr lang="ko-KR" altLang="en-US" dirty="0"/>
              <a:t> 모아 그룹을 </a:t>
            </a:r>
            <a:br>
              <a:rPr lang="en-US" altLang="ko-KR" dirty="0"/>
            </a:br>
            <a:r>
              <a:rPr lang="ko-KR" altLang="en-US" dirty="0"/>
              <a:t>만들고</a:t>
            </a:r>
            <a:r>
              <a:rPr lang="en-US" altLang="ko-KR" dirty="0"/>
              <a:t>, </a:t>
            </a:r>
            <a:r>
              <a:rPr lang="ko-KR" altLang="en-US" dirty="0"/>
              <a:t>그룹별로 검색</a:t>
            </a:r>
            <a:endParaRPr lang="en-US" altLang="ko-KR" dirty="0"/>
          </a:p>
          <a:p>
            <a:pPr lvl="3">
              <a:lnSpc>
                <a:spcPct val="150000"/>
              </a:lnSpc>
            </a:pPr>
            <a:r>
              <a:rPr lang="en-US" altLang="ko-KR" dirty="0"/>
              <a:t>GROUP BY </a:t>
            </a:r>
            <a:r>
              <a:rPr lang="ko-KR" altLang="en-US" dirty="0"/>
              <a:t>키워드와 함께 그룹을 나누는 기준이 되는 속성을 지정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en-US" altLang="ko-KR" dirty="0"/>
              <a:t>HAVING </a:t>
            </a:r>
            <a:r>
              <a:rPr lang="ko-KR" altLang="en-US" dirty="0"/>
              <a:t>키워드와 함께 그룹에 대한 조건 작성 가능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ko-KR" altLang="en-US" dirty="0"/>
              <a:t>그룹을 나누는 기준이 되는 속성을 </a:t>
            </a:r>
            <a:r>
              <a:rPr lang="en-US" altLang="ko-KR" dirty="0"/>
              <a:t>SELECT </a:t>
            </a:r>
            <a:r>
              <a:rPr lang="ko-KR" altLang="en-US" dirty="0"/>
              <a:t>절에도 작성하는 것이 좋음</a:t>
            </a:r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956"/>
          <a:stretch/>
        </p:blipFill>
        <p:spPr>
          <a:xfrm>
            <a:off x="1173256" y="2069574"/>
            <a:ext cx="5919024" cy="2349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9004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SQL</a:t>
            </a:r>
            <a:r>
              <a:rPr lang="ko-KR" altLang="en-US" dirty="0"/>
              <a:t>을 이용한 데이터 조작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데이터 검색 </a:t>
            </a:r>
            <a:r>
              <a:rPr lang="en-US" altLang="ko-KR" dirty="0"/>
              <a:t>: SELECT </a:t>
            </a:r>
            <a:r>
              <a:rPr lang="ko-KR" altLang="en-US" dirty="0"/>
              <a:t>문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그룹별 검색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sz="2800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912" y="2213865"/>
            <a:ext cx="8100900" cy="3707682"/>
          </a:xfrm>
          <a:prstGeom prst="rect">
            <a:avLst/>
          </a:prstGeom>
        </p:spPr>
      </p:pic>
      <p:sp>
        <p:nvSpPr>
          <p:cNvPr id="5" name="모서리가 둥근 사각형 설명선 4"/>
          <p:cNvSpPr/>
          <p:nvPr/>
        </p:nvSpPr>
        <p:spPr>
          <a:xfrm>
            <a:off x="5067055" y="4262330"/>
            <a:ext cx="3497695" cy="1350150"/>
          </a:xfrm>
          <a:prstGeom prst="wedgeRoundRectCallout">
            <a:avLst>
              <a:gd name="adj1" fmla="val -44636"/>
              <a:gd name="adj2" fmla="val -87664"/>
              <a:gd name="adj3" fmla="val 16667"/>
            </a:avLst>
          </a:prstGeom>
          <a:solidFill>
            <a:srgbClr val="CC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ko-KR" altLang="en-US" sz="1600" dirty="0">
                <a:solidFill>
                  <a:schemeClr val="tx1"/>
                </a:solidFill>
              </a:rPr>
              <a:t>그룹을 나누는 기준이 되는 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algn="ctr"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</a:rPr>
              <a:t>“</a:t>
            </a:r>
            <a:r>
              <a:rPr lang="ko-KR" altLang="en-US" sz="1600" dirty="0" err="1">
                <a:solidFill>
                  <a:schemeClr val="tx1"/>
                </a:solidFill>
              </a:rPr>
              <a:t>주문제품</a:t>
            </a:r>
            <a:r>
              <a:rPr lang="en-US" altLang="ko-KR" sz="1600" dirty="0">
                <a:solidFill>
                  <a:schemeClr val="tx1"/>
                </a:solidFill>
              </a:rPr>
              <a:t>” </a:t>
            </a:r>
            <a:r>
              <a:rPr lang="ko-KR" altLang="en-US" sz="1600" dirty="0">
                <a:solidFill>
                  <a:schemeClr val="tx1"/>
                </a:solidFill>
              </a:rPr>
              <a:t>속성을 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algn="ctr"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</a:rPr>
              <a:t>SELECT </a:t>
            </a:r>
            <a:r>
              <a:rPr lang="ko-KR" altLang="en-US" sz="1600" dirty="0">
                <a:solidFill>
                  <a:schemeClr val="tx1"/>
                </a:solidFill>
              </a:rPr>
              <a:t>절에도 작성하는 것이 좋음</a:t>
            </a:r>
          </a:p>
        </p:txBody>
      </p:sp>
    </p:spTree>
    <p:extLst>
      <p:ext uri="{BB962C8B-B14F-4D97-AF65-F5344CB8AC3E}">
        <p14:creationId xmlns:p14="http://schemas.microsoft.com/office/powerpoint/2010/main" val="313311727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SQL</a:t>
            </a:r>
            <a:r>
              <a:rPr lang="ko-KR" altLang="en-US" dirty="0"/>
              <a:t>을 이용한 데이터 조작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데이터 검색 </a:t>
            </a:r>
            <a:r>
              <a:rPr lang="en-US" altLang="ko-KR" dirty="0"/>
              <a:t>: SELECT </a:t>
            </a:r>
            <a:r>
              <a:rPr lang="ko-KR" altLang="en-US" dirty="0"/>
              <a:t>문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그룹별 검색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sz="2800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610" y="2213865"/>
            <a:ext cx="6077432" cy="4230470"/>
          </a:xfrm>
          <a:prstGeom prst="rect">
            <a:avLst/>
          </a:prstGeom>
        </p:spPr>
      </p:pic>
      <p:sp>
        <p:nvSpPr>
          <p:cNvPr id="6" name="모서리가 둥근 사각형 설명선 5"/>
          <p:cNvSpPr/>
          <p:nvPr/>
        </p:nvSpPr>
        <p:spPr>
          <a:xfrm>
            <a:off x="3851920" y="1952835"/>
            <a:ext cx="4815535" cy="936105"/>
          </a:xfrm>
          <a:prstGeom prst="wedgeRoundRectCallout">
            <a:avLst>
              <a:gd name="adj1" fmla="val -22320"/>
              <a:gd name="adj2" fmla="val 98716"/>
              <a:gd name="adj3" fmla="val 16667"/>
            </a:avLst>
          </a:prstGeom>
          <a:solidFill>
            <a:srgbClr val="CC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ko-KR" altLang="en-US" sz="1600" dirty="0">
                <a:solidFill>
                  <a:schemeClr val="tx1"/>
                </a:solidFill>
              </a:rPr>
              <a:t>동일 제품을 주문한 </a:t>
            </a:r>
            <a:r>
              <a:rPr lang="ko-KR" altLang="en-US" sz="1600" dirty="0" err="1">
                <a:solidFill>
                  <a:schemeClr val="tx1"/>
                </a:solidFill>
              </a:rPr>
              <a:t>투플을</a:t>
            </a:r>
            <a:r>
              <a:rPr lang="ko-KR" altLang="en-US" sz="1600" dirty="0">
                <a:solidFill>
                  <a:schemeClr val="tx1"/>
                </a:solidFill>
              </a:rPr>
              <a:t> 모아 그룹으로 만들고</a:t>
            </a:r>
            <a:r>
              <a:rPr lang="en-US" altLang="ko-KR" sz="1600" dirty="0">
                <a:solidFill>
                  <a:schemeClr val="tx1"/>
                </a:solidFill>
              </a:rPr>
              <a:t>, </a:t>
            </a:r>
            <a:r>
              <a:rPr lang="ko-KR" altLang="en-US" sz="1600" dirty="0">
                <a:solidFill>
                  <a:schemeClr val="tx1"/>
                </a:solidFill>
              </a:rPr>
              <a:t>그룹별로 수량의 합계를 계산</a:t>
            </a:r>
          </a:p>
        </p:txBody>
      </p:sp>
    </p:spTree>
    <p:extLst>
      <p:ext uri="{BB962C8B-B14F-4D97-AF65-F5344CB8AC3E}">
        <p14:creationId xmlns:p14="http://schemas.microsoft.com/office/powerpoint/2010/main" val="212640937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SQL</a:t>
            </a:r>
            <a:r>
              <a:rPr lang="ko-KR" altLang="en-US" dirty="0"/>
              <a:t>을 이용한 데이터 조작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데이터 검색 </a:t>
            </a:r>
            <a:r>
              <a:rPr lang="en-US" altLang="ko-KR" dirty="0"/>
              <a:t>: SELECT </a:t>
            </a:r>
            <a:r>
              <a:rPr lang="ko-KR" altLang="en-US" dirty="0"/>
              <a:t>문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그룹별 검색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sz="2800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445" y="2191587"/>
            <a:ext cx="8375050" cy="411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2268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02 SQL</a:t>
            </a:r>
            <a:r>
              <a:rPr lang="ko-KR" altLang="en-US" dirty="0"/>
              <a:t>을 이용한 데이터 정의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dirty="0"/>
              <a:t>SQL</a:t>
            </a:r>
            <a:r>
              <a:rPr lang="ko-KR" altLang="en-US" dirty="0"/>
              <a:t>의 데이터 정의 기능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테이블 생성</a:t>
            </a:r>
            <a:r>
              <a:rPr lang="en-US" altLang="ko-KR" dirty="0"/>
              <a:t>, </a:t>
            </a:r>
            <a:r>
              <a:rPr lang="ko-KR" altLang="en-US" dirty="0"/>
              <a:t>테이블 구조의 변경</a:t>
            </a:r>
            <a:r>
              <a:rPr lang="en-US" altLang="ko-KR" dirty="0"/>
              <a:t>, </a:t>
            </a:r>
            <a:r>
              <a:rPr lang="ko-KR" altLang="en-US" dirty="0"/>
              <a:t>테이블 </a:t>
            </a:r>
            <a:r>
              <a:rPr lang="ko-KR" altLang="en-US" dirty="0">
                <a:sym typeface="Wingdings 2"/>
              </a:rPr>
              <a:t>삭제</a:t>
            </a: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6655" y="2434841"/>
            <a:ext cx="5985665" cy="3919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9420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SQL</a:t>
            </a:r>
            <a:r>
              <a:rPr lang="ko-KR" altLang="en-US" dirty="0"/>
              <a:t>을 이용한 데이터 조작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데이터 검색 </a:t>
            </a:r>
            <a:r>
              <a:rPr lang="en-US" altLang="ko-KR" dirty="0"/>
              <a:t>: SELECT </a:t>
            </a:r>
            <a:r>
              <a:rPr lang="ko-KR" altLang="en-US" dirty="0"/>
              <a:t>문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그룹별 검색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sz="2800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570" y="2161831"/>
            <a:ext cx="8306584" cy="3247389"/>
          </a:xfrm>
          <a:prstGeom prst="rect">
            <a:avLst/>
          </a:prstGeom>
        </p:spPr>
      </p:pic>
      <p:sp>
        <p:nvSpPr>
          <p:cNvPr id="6" name="모서리가 둥근 사각형 설명선 5"/>
          <p:cNvSpPr/>
          <p:nvPr/>
        </p:nvSpPr>
        <p:spPr>
          <a:xfrm>
            <a:off x="5517105" y="4599130"/>
            <a:ext cx="3195355" cy="1350150"/>
          </a:xfrm>
          <a:prstGeom prst="wedgeRoundRectCallout">
            <a:avLst>
              <a:gd name="adj1" fmla="val -34868"/>
              <a:gd name="adj2" fmla="val -77896"/>
              <a:gd name="adj3" fmla="val 16667"/>
            </a:avLst>
          </a:prstGeom>
          <a:solidFill>
            <a:srgbClr val="CC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ko-KR" altLang="en-US" sz="1600" dirty="0">
                <a:solidFill>
                  <a:schemeClr val="tx1"/>
                </a:solidFill>
              </a:rPr>
              <a:t>집계 함수를 이용한 조건은 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algn="ctr"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</a:rPr>
              <a:t>WHERE </a:t>
            </a:r>
            <a:r>
              <a:rPr lang="ko-KR" altLang="en-US" sz="1600" dirty="0">
                <a:solidFill>
                  <a:schemeClr val="tx1"/>
                </a:solidFill>
              </a:rPr>
              <a:t>절에는 작성할 수 없고</a:t>
            </a:r>
            <a:r>
              <a:rPr lang="en-US" altLang="ko-KR" sz="1600" dirty="0">
                <a:solidFill>
                  <a:schemeClr val="tx1"/>
                </a:solidFill>
              </a:rPr>
              <a:t>,</a:t>
            </a:r>
            <a:r>
              <a:rPr lang="ko-KR" altLang="en-US" sz="1600" dirty="0">
                <a:solidFill>
                  <a:schemeClr val="tx1"/>
                </a:solidFill>
              </a:rPr>
              <a:t> 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algn="ctr"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</a:rPr>
              <a:t>HAVING </a:t>
            </a:r>
            <a:r>
              <a:rPr lang="ko-KR" altLang="en-US" sz="1600" dirty="0">
                <a:solidFill>
                  <a:schemeClr val="tx1"/>
                </a:solidFill>
              </a:rPr>
              <a:t>절에서 작성 가능</a:t>
            </a:r>
          </a:p>
        </p:txBody>
      </p:sp>
    </p:spTree>
    <p:extLst>
      <p:ext uri="{BB962C8B-B14F-4D97-AF65-F5344CB8AC3E}">
        <p14:creationId xmlns:p14="http://schemas.microsoft.com/office/powerpoint/2010/main" val="377933044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SQL</a:t>
            </a:r>
            <a:r>
              <a:rPr lang="ko-KR" altLang="en-US" dirty="0"/>
              <a:t>을 이용한 데이터 조작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데이터 검색 </a:t>
            </a:r>
            <a:r>
              <a:rPr lang="en-US" altLang="ko-KR" dirty="0"/>
              <a:t>: SELECT </a:t>
            </a:r>
            <a:r>
              <a:rPr lang="ko-KR" altLang="en-US" dirty="0"/>
              <a:t>문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그룹별 검색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sz="2800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565" y="2213865"/>
            <a:ext cx="8370930" cy="3467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01686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SQL</a:t>
            </a:r>
            <a:r>
              <a:rPr lang="ko-KR" altLang="en-US" dirty="0"/>
              <a:t>을 이용한 데이터 조작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데이터 검색 </a:t>
            </a:r>
            <a:r>
              <a:rPr lang="en-US" altLang="ko-KR" dirty="0"/>
              <a:t>: SELECT </a:t>
            </a:r>
            <a:r>
              <a:rPr lang="ko-KR" altLang="en-US" dirty="0"/>
              <a:t>문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그룹별 검색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sz="2800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575" y="2123855"/>
            <a:ext cx="7785865" cy="4468976"/>
          </a:xfrm>
          <a:prstGeom prst="rect">
            <a:avLst/>
          </a:prstGeom>
        </p:spPr>
      </p:pic>
      <p:sp>
        <p:nvSpPr>
          <p:cNvPr id="6" name="모서리가 둥근 사각형 설명선 5"/>
          <p:cNvSpPr/>
          <p:nvPr/>
        </p:nvSpPr>
        <p:spPr>
          <a:xfrm>
            <a:off x="5921200" y="3203976"/>
            <a:ext cx="2881270" cy="1318626"/>
          </a:xfrm>
          <a:prstGeom prst="wedgeRoundRectCallout">
            <a:avLst>
              <a:gd name="adj1" fmla="val -60480"/>
              <a:gd name="adj2" fmla="val -19378"/>
              <a:gd name="adj3" fmla="val 16667"/>
            </a:avLst>
          </a:prstGeom>
          <a:solidFill>
            <a:srgbClr val="CC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ko-KR" altLang="en-US" sz="1600" dirty="0">
                <a:solidFill>
                  <a:schemeClr val="tx1"/>
                </a:solidFill>
              </a:rPr>
              <a:t>집계 함수나 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algn="ctr"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</a:rPr>
              <a:t>GROUP BY </a:t>
            </a:r>
            <a:r>
              <a:rPr lang="ko-KR" altLang="en-US" sz="1600" dirty="0">
                <a:solidFill>
                  <a:schemeClr val="tx1"/>
                </a:solidFill>
              </a:rPr>
              <a:t>절에 명시된 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algn="ctr">
              <a:lnSpc>
                <a:spcPct val="130000"/>
              </a:lnSpc>
            </a:pPr>
            <a:r>
              <a:rPr lang="ko-KR" altLang="en-US" sz="1600" dirty="0">
                <a:solidFill>
                  <a:schemeClr val="tx1"/>
                </a:solidFill>
              </a:rPr>
              <a:t>속성 외의 속성은 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algn="ctr"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</a:rPr>
              <a:t>SELECT </a:t>
            </a:r>
            <a:r>
              <a:rPr lang="ko-KR" altLang="en-US" sz="1600" dirty="0">
                <a:solidFill>
                  <a:schemeClr val="tx1"/>
                </a:solidFill>
              </a:rPr>
              <a:t>절에 작성 불가</a:t>
            </a:r>
          </a:p>
        </p:txBody>
      </p:sp>
    </p:spTree>
    <p:extLst>
      <p:ext uri="{BB962C8B-B14F-4D97-AF65-F5344CB8AC3E}">
        <p14:creationId xmlns:p14="http://schemas.microsoft.com/office/powerpoint/2010/main" val="121319063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SQL</a:t>
            </a:r>
            <a:r>
              <a:rPr lang="ko-KR" altLang="en-US" dirty="0"/>
              <a:t>을 이용한 데이터 조작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>
          <a:xfrm>
            <a:off x="297474" y="1140544"/>
            <a:ext cx="8846525" cy="5543705"/>
          </a:xfrm>
        </p:spPr>
        <p:txBody>
          <a:bodyPr/>
          <a:lstStyle/>
          <a:p>
            <a:r>
              <a:rPr lang="ko-KR" altLang="en-US" dirty="0"/>
              <a:t>데이터 검색 </a:t>
            </a:r>
            <a:r>
              <a:rPr lang="en-US" altLang="ko-KR" dirty="0"/>
              <a:t>: SELECT </a:t>
            </a:r>
            <a:r>
              <a:rPr lang="ko-KR" altLang="en-US" dirty="0"/>
              <a:t>문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여러 테이블에 대한 조인 검색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ko-KR" altLang="en-US" dirty="0"/>
              <a:t>조인 검색</a:t>
            </a:r>
            <a:r>
              <a:rPr lang="en-US" altLang="ko-KR" dirty="0"/>
              <a:t>: </a:t>
            </a:r>
            <a:r>
              <a:rPr lang="ko-KR" altLang="en-US" dirty="0"/>
              <a:t>여러 개의 테이블을 연결하여 데이터를 검색하는 것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ko-KR" altLang="en-US" dirty="0"/>
              <a:t>조인 속성</a:t>
            </a:r>
            <a:r>
              <a:rPr lang="en-US" altLang="ko-KR" dirty="0"/>
              <a:t>: </a:t>
            </a:r>
            <a:r>
              <a:rPr lang="ko-KR" altLang="en-US" dirty="0"/>
              <a:t>조인 검색을 위해 테이블을 연결해주는 속성</a:t>
            </a:r>
            <a:endParaRPr lang="en-US" altLang="ko-KR" dirty="0"/>
          </a:p>
          <a:p>
            <a:pPr lvl="3">
              <a:lnSpc>
                <a:spcPct val="150000"/>
              </a:lnSpc>
            </a:pPr>
            <a:r>
              <a:rPr lang="ko-KR" altLang="en-US" dirty="0"/>
              <a:t>연결하려는 테이블 간에 조인 속성의 이름은 달라도 되지만 도메인은 같아야 함</a:t>
            </a:r>
            <a:endParaRPr lang="en-US" altLang="ko-KR" dirty="0"/>
          </a:p>
          <a:p>
            <a:pPr lvl="3">
              <a:lnSpc>
                <a:spcPct val="150000"/>
              </a:lnSpc>
            </a:pPr>
            <a:r>
              <a:rPr lang="ko-KR" altLang="en-US" dirty="0"/>
              <a:t>일반적으로 </a:t>
            </a:r>
            <a:r>
              <a:rPr lang="ko-KR" altLang="en-US" dirty="0" err="1"/>
              <a:t>외래키를</a:t>
            </a:r>
            <a:r>
              <a:rPr lang="ko-KR" altLang="en-US" dirty="0"/>
              <a:t> 조인 속성으로 이용함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en-US" altLang="ko-KR" dirty="0"/>
              <a:t>FROM </a:t>
            </a:r>
            <a:r>
              <a:rPr lang="ko-KR" altLang="en-US" dirty="0"/>
              <a:t>절에 검색에 필요한 모든 테이블을 나열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en-US" altLang="ko-KR" dirty="0"/>
              <a:t>WHERE </a:t>
            </a:r>
            <a:r>
              <a:rPr lang="ko-KR" altLang="en-US" dirty="0"/>
              <a:t>절에 조인 속성의 값이 같아야 함을 의미하는 조인 조건을 제시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ko-KR" altLang="en-US" dirty="0"/>
              <a:t>속성 이름 앞에 해당 속성이 소속된 테이블의 이름을 표시</a:t>
            </a:r>
            <a:endParaRPr lang="en-US" altLang="ko-KR" dirty="0"/>
          </a:p>
          <a:p>
            <a:pPr lvl="3">
              <a:lnSpc>
                <a:spcPct val="150000"/>
              </a:lnSpc>
            </a:pPr>
            <a:r>
              <a:rPr lang="ko-KR" altLang="en-US" dirty="0"/>
              <a:t>같은 이름의 속성이 서로 다른 테이블에 존재할 수 있기 때문</a:t>
            </a:r>
            <a:endParaRPr lang="en-US" altLang="ko-KR" dirty="0"/>
          </a:p>
          <a:p>
            <a:pPr lvl="3">
              <a:lnSpc>
                <a:spcPct val="150000"/>
              </a:lnSpc>
            </a:pPr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ko-KR" altLang="en-US" dirty="0"/>
              <a:t>주문</a:t>
            </a:r>
            <a:r>
              <a:rPr lang="en-US" altLang="ko-KR" dirty="0"/>
              <a:t>.</a:t>
            </a:r>
            <a:r>
              <a:rPr lang="ko-KR" altLang="en-US" dirty="0"/>
              <a:t>주문고객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14330193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SQL</a:t>
            </a:r>
            <a:r>
              <a:rPr lang="ko-KR" altLang="en-US" dirty="0"/>
              <a:t>을 이용한 데이터 조작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>
          <a:xfrm>
            <a:off x="297474" y="1140544"/>
            <a:ext cx="8846525" cy="5543705"/>
          </a:xfrm>
        </p:spPr>
        <p:txBody>
          <a:bodyPr/>
          <a:lstStyle/>
          <a:p>
            <a:r>
              <a:rPr lang="ko-KR" altLang="en-US" dirty="0"/>
              <a:t>데이터 검색 </a:t>
            </a:r>
            <a:r>
              <a:rPr lang="en-US" altLang="ko-KR" dirty="0"/>
              <a:t>: SELECT </a:t>
            </a:r>
            <a:r>
              <a:rPr lang="ko-KR" altLang="en-US" dirty="0"/>
              <a:t>문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여러 테이블에 대한 조인 검색</a:t>
            </a: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585" y="2123855"/>
            <a:ext cx="7785865" cy="4586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53512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SQL</a:t>
            </a:r>
            <a:r>
              <a:rPr lang="ko-KR" altLang="en-US" dirty="0"/>
              <a:t>을 이용한 데이터 조작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>
          <a:xfrm>
            <a:off x="297474" y="1140544"/>
            <a:ext cx="8846525" cy="5543705"/>
          </a:xfrm>
        </p:spPr>
        <p:txBody>
          <a:bodyPr/>
          <a:lstStyle/>
          <a:p>
            <a:r>
              <a:rPr lang="ko-KR" altLang="en-US" dirty="0"/>
              <a:t>데이터 검색 </a:t>
            </a:r>
            <a:r>
              <a:rPr lang="en-US" altLang="ko-KR" dirty="0"/>
              <a:t>: SELECT </a:t>
            </a:r>
            <a:r>
              <a:rPr lang="ko-KR" altLang="en-US" dirty="0"/>
              <a:t>문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여러 테이블에 대한 조인 검색</a:t>
            </a:r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585" y="2213865"/>
            <a:ext cx="8178145" cy="3230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22543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SQL</a:t>
            </a:r>
            <a:r>
              <a:rPr lang="ko-KR" altLang="en-US" dirty="0"/>
              <a:t>을 이용한 데이터 조작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>
          <a:xfrm>
            <a:off x="297474" y="1140544"/>
            <a:ext cx="8846525" cy="5543705"/>
          </a:xfrm>
        </p:spPr>
        <p:txBody>
          <a:bodyPr/>
          <a:lstStyle/>
          <a:p>
            <a:r>
              <a:rPr lang="ko-KR" altLang="en-US" dirty="0"/>
              <a:t>데이터 검색 </a:t>
            </a:r>
            <a:r>
              <a:rPr lang="en-US" altLang="ko-KR" dirty="0"/>
              <a:t>: SELECT </a:t>
            </a:r>
            <a:r>
              <a:rPr lang="ko-KR" altLang="en-US" dirty="0"/>
              <a:t>문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여러 테이블에 대한 조인 검색</a:t>
            </a: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590" y="2168860"/>
            <a:ext cx="8145905" cy="3606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2463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SQL</a:t>
            </a:r>
            <a:r>
              <a:rPr lang="ko-KR" altLang="en-US" dirty="0"/>
              <a:t>을 이용한 데이터 조작</a:t>
            </a:r>
          </a:p>
        </p:txBody>
      </p:sp>
      <p:sp>
        <p:nvSpPr>
          <p:cNvPr id="9" name="내용 개체 틀 2"/>
          <p:cNvSpPr>
            <a:spLocks noGrp="1"/>
          </p:cNvSpPr>
          <p:nvPr>
            <p:ph sz="quarter" idx="11"/>
          </p:nvPr>
        </p:nvSpPr>
        <p:spPr>
          <a:xfrm>
            <a:off x="297474" y="1140544"/>
            <a:ext cx="8846525" cy="5543705"/>
          </a:xfrm>
        </p:spPr>
        <p:txBody>
          <a:bodyPr/>
          <a:lstStyle/>
          <a:p>
            <a:r>
              <a:rPr lang="ko-KR" altLang="en-US" dirty="0"/>
              <a:t>데이터 검색 </a:t>
            </a:r>
            <a:r>
              <a:rPr lang="en-US" altLang="ko-KR" dirty="0"/>
              <a:t>: SELECT </a:t>
            </a:r>
            <a:r>
              <a:rPr lang="ko-KR" altLang="en-US" dirty="0"/>
              <a:t>문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여러 테이블에 대한 조인 검색</a:t>
            </a:r>
            <a:endParaRPr lang="en-US" altLang="ko-KR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545" y="2615319"/>
            <a:ext cx="7200800" cy="1512669"/>
          </a:xfrm>
          <a:prstGeom prst="rect">
            <a:avLst/>
          </a:prstGeom>
        </p:spPr>
      </p:pic>
      <p:sp>
        <p:nvSpPr>
          <p:cNvPr id="10" name="모서리가 둥근 사각형 설명선 9"/>
          <p:cNvSpPr/>
          <p:nvPr/>
        </p:nvSpPr>
        <p:spPr>
          <a:xfrm>
            <a:off x="4980856" y="1628800"/>
            <a:ext cx="4001634" cy="1164588"/>
          </a:xfrm>
          <a:prstGeom prst="wedgeRoundRectCallout">
            <a:avLst>
              <a:gd name="adj1" fmla="val -35512"/>
              <a:gd name="adj2" fmla="val 80504"/>
              <a:gd name="adj3" fmla="val 16667"/>
            </a:avLst>
          </a:prstGeom>
          <a:solidFill>
            <a:srgbClr val="CC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</a:rPr>
              <a:t>FROM </a:t>
            </a:r>
            <a:r>
              <a:rPr lang="ko-KR" altLang="en-US" sz="1600" dirty="0">
                <a:solidFill>
                  <a:schemeClr val="tx1"/>
                </a:solidFill>
              </a:rPr>
              <a:t>절에서 테이블의 이름을 대신하는 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algn="ctr">
              <a:lnSpc>
                <a:spcPct val="130000"/>
              </a:lnSpc>
            </a:pPr>
            <a:r>
              <a:rPr lang="ko-KR" altLang="en-US" sz="1600" dirty="0">
                <a:solidFill>
                  <a:schemeClr val="tx1"/>
                </a:solidFill>
              </a:rPr>
              <a:t>단순한 별명을 제시하여 </a:t>
            </a:r>
            <a:br>
              <a:rPr lang="en-US" altLang="ko-KR" sz="1600" dirty="0">
                <a:solidFill>
                  <a:schemeClr val="tx1"/>
                </a:solidFill>
              </a:rPr>
            </a:br>
            <a:r>
              <a:rPr lang="ko-KR" altLang="en-US" sz="1600" dirty="0" err="1">
                <a:solidFill>
                  <a:schemeClr val="tx1"/>
                </a:solidFill>
              </a:rPr>
              <a:t>질의문을</a:t>
            </a:r>
            <a:r>
              <a:rPr lang="ko-KR" altLang="en-US" sz="1600" dirty="0">
                <a:solidFill>
                  <a:schemeClr val="tx1"/>
                </a:solidFill>
              </a:rPr>
              <a:t> 작성하는 것도 좋다</a:t>
            </a:r>
            <a:r>
              <a:rPr lang="en-US" altLang="ko-KR" sz="1600" dirty="0">
                <a:solidFill>
                  <a:schemeClr val="tx1"/>
                </a:solidFill>
              </a:rPr>
              <a:t>.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478058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SQL</a:t>
            </a:r>
            <a:r>
              <a:rPr lang="ko-KR" altLang="en-US" dirty="0"/>
              <a:t>을 이용한 데이터 조작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>
          <a:xfrm>
            <a:off x="297474" y="1140544"/>
            <a:ext cx="8846525" cy="5543705"/>
          </a:xfrm>
        </p:spPr>
        <p:txBody>
          <a:bodyPr/>
          <a:lstStyle/>
          <a:p>
            <a:r>
              <a:rPr lang="ko-KR" altLang="en-US" dirty="0"/>
              <a:t>데이터 검색 </a:t>
            </a:r>
            <a:r>
              <a:rPr lang="en-US" altLang="ko-KR" dirty="0"/>
              <a:t>: SELECT </a:t>
            </a:r>
            <a:r>
              <a:rPr lang="ko-KR" altLang="en-US" dirty="0"/>
              <a:t>문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여러 테이블에 대한 조인 검색</a:t>
            </a:r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565" y="2180840"/>
            <a:ext cx="8396057" cy="340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95517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SQL</a:t>
            </a:r>
            <a:r>
              <a:rPr lang="ko-KR" altLang="en-US" dirty="0"/>
              <a:t>을 이용한 데이터 조작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데이터 검색 </a:t>
            </a:r>
            <a:r>
              <a:rPr lang="en-US" altLang="ko-KR" dirty="0"/>
              <a:t>: SELECT </a:t>
            </a:r>
            <a:r>
              <a:rPr lang="ko-KR" altLang="en-US" dirty="0"/>
              <a:t>문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여러 테이블에 대한 조인 검색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ko-KR" altLang="en-US" dirty="0"/>
              <a:t>표준 </a:t>
            </a:r>
            <a:r>
              <a:rPr lang="en-US" altLang="ko-KR" dirty="0"/>
              <a:t>SQL</a:t>
            </a:r>
            <a:r>
              <a:rPr lang="ko-KR" altLang="en-US" dirty="0"/>
              <a:t>에서는 </a:t>
            </a:r>
            <a:r>
              <a:rPr lang="en-US" altLang="ko-KR" dirty="0"/>
              <a:t>INNER JOIN</a:t>
            </a:r>
            <a:r>
              <a:rPr lang="ko-KR" altLang="en-US" dirty="0"/>
              <a:t>과 </a:t>
            </a:r>
            <a:r>
              <a:rPr lang="en-US" altLang="ko-KR" dirty="0"/>
              <a:t>ON </a:t>
            </a:r>
            <a:r>
              <a:rPr lang="ko-KR" altLang="en-US" dirty="0"/>
              <a:t>키워드를 이용해 작성하는 방법도 제공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t="5405" r="2195" b="10811"/>
          <a:stretch/>
        </p:blipFill>
        <p:spPr>
          <a:xfrm>
            <a:off x="1299830" y="2618910"/>
            <a:ext cx="6405699" cy="148516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518" y="4824155"/>
            <a:ext cx="8048948" cy="134957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11560" y="4284095"/>
            <a:ext cx="8103501" cy="4127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dirty="0"/>
              <a:t>(</a:t>
            </a:r>
            <a:r>
              <a:rPr lang="ko-KR" altLang="en-US" dirty="0"/>
              <a:t>예제 </a:t>
            </a:r>
            <a:r>
              <a:rPr lang="en-US" altLang="ko-KR" dirty="0"/>
              <a:t>7-38) </a:t>
            </a:r>
            <a:r>
              <a:rPr lang="ko-KR" altLang="en-US" dirty="0"/>
              <a:t>나이가 </a:t>
            </a:r>
            <a:r>
              <a:rPr lang="en-US" altLang="ko-KR" dirty="0"/>
              <a:t>30</a:t>
            </a:r>
            <a:r>
              <a:rPr lang="ko-KR" altLang="en-US" dirty="0"/>
              <a:t>세 이상인 고객이 주문한 제품의 번호와 </a:t>
            </a:r>
            <a:r>
              <a:rPr lang="ko-KR" altLang="en-US" dirty="0" err="1"/>
              <a:t>주문일자</a:t>
            </a:r>
            <a:r>
              <a:rPr lang="ko-KR" altLang="en-US" dirty="0"/>
              <a:t> 검색</a:t>
            </a:r>
          </a:p>
        </p:txBody>
      </p:sp>
    </p:spTree>
    <p:extLst>
      <p:ext uri="{BB962C8B-B14F-4D97-AF65-F5344CB8AC3E}">
        <p14:creationId xmlns:p14="http://schemas.microsoft.com/office/powerpoint/2010/main" val="20167889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SQL</a:t>
            </a:r>
            <a:r>
              <a:rPr lang="ko-KR" altLang="en-US" dirty="0"/>
              <a:t>을 이용한 데이터 정의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테이블 생성 </a:t>
            </a:r>
            <a:r>
              <a:rPr lang="en-US" altLang="ko-KR" dirty="0"/>
              <a:t>: CREATE TABLE </a:t>
            </a:r>
            <a:r>
              <a:rPr lang="ko-KR" altLang="en-US" dirty="0"/>
              <a:t>문</a:t>
            </a:r>
            <a:endParaRPr lang="en-US" altLang="ko-KR" dirty="0"/>
          </a:p>
        </p:txBody>
      </p:sp>
      <p:sp>
        <p:nvSpPr>
          <p:cNvPr id="7" name="TextBox 6"/>
          <p:cNvSpPr txBox="1"/>
          <p:nvPr/>
        </p:nvSpPr>
        <p:spPr>
          <a:xfrm>
            <a:off x="510123" y="5184195"/>
            <a:ext cx="3017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  <a:sym typeface="Wingdings"/>
              </a:rPr>
              <a:t></a:t>
            </a:r>
            <a:r>
              <a:rPr lang="en-US" altLang="ko-KR" dirty="0">
                <a:sym typeface="Wingdings"/>
              </a:rPr>
              <a:t> </a:t>
            </a:r>
            <a:r>
              <a:rPr lang="en-US" altLang="ko-KR" dirty="0"/>
              <a:t>[ ]</a:t>
            </a:r>
            <a:r>
              <a:rPr lang="ko-KR" altLang="en-US" dirty="0"/>
              <a:t>의 내용은 생략이 가능</a:t>
            </a:r>
            <a:endParaRPr lang="en-US" altLang="ko-KR" dirty="0"/>
          </a:p>
        </p:txBody>
      </p:sp>
      <p:sp>
        <p:nvSpPr>
          <p:cNvPr id="8" name="TextBox 7"/>
          <p:cNvSpPr txBox="1"/>
          <p:nvPr/>
        </p:nvSpPr>
        <p:spPr>
          <a:xfrm>
            <a:off x="510123" y="5629599"/>
            <a:ext cx="4948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  <a:sym typeface="Wingdings"/>
              </a:rPr>
              <a:t></a:t>
            </a:r>
            <a:r>
              <a:rPr lang="en-US" altLang="ko-KR" dirty="0">
                <a:sym typeface="Wingdings"/>
              </a:rPr>
              <a:t> SQL </a:t>
            </a:r>
            <a:r>
              <a:rPr lang="ko-KR" altLang="en-US" dirty="0">
                <a:sym typeface="Wingdings"/>
              </a:rPr>
              <a:t>문은 세미콜론</a:t>
            </a:r>
            <a:r>
              <a:rPr lang="en-US" altLang="ko-KR" dirty="0">
                <a:sym typeface="Wingdings"/>
              </a:rPr>
              <a:t>(;)</a:t>
            </a:r>
            <a:r>
              <a:rPr lang="ko-KR" altLang="en-US" dirty="0">
                <a:sym typeface="Wingdings"/>
              </a:rPr>
              <a:t>으로</a:t>
            </a:r>
            <a:r>
              <a:rPr lang="en-US" altLang="ko-KR" dirty="0">
                <a:sym typeface="Wingdings"/>
              </a:rPr>
              <a:t> </a:t>
            </a:r>
            <a:r>
              <a:rPr lang="ko-KR" altLang="en-US" dirty="0">
                <a:sym typeface="Wingdings"/>
              </a:rPr>
              <a:t>문장의 끝을 표시</a:t>
            </a:r>
            <a:endParaRPr lang="en-US" altLang="ko-KR" dirty="0">
              <a:sym typeface="Wingding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10123" y="6060776"/>
            <a:ext cx="4213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  <a:sym typeface="Wingdings"/>
              </a:rPr>
              <a:t></a:t>
            </a:r>
            <a:r>
              <a:rPr lang="en-US" altLang="ko-KR" dirty="0">
                <a:sym typeface="Wingdings"/>
              </a:rPr>
              <a:t> SQL </a:t>
            </a:r>
            <a:r>
              <a:rPr lang="ko-KR" altLang="en-US" dirty="0">
                <a:sym typeface="Wingdings"/>
              </a:rPr>
              <a:t>문은 대소문자를 구분하지 않음</a:t>
            </a:r>
            <a:endParaRPr lang="en-US" altLang="ko-KR" dirty="0">
              <a:sym typeface="Wingdings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515"/>
          <a:stretch/>
        </p:blipFill>
        <p:spPr>
          <a:xfrm>
            <a:off x="514421" y="1673805"/>
            <a:ext cx="8288049" cy="337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30352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SQL</a:t>
            </a:r>
            <a:r>
              <a:rPr lang="ko-KR" altLang="en-US" dirty="0"/>
              <a:t>을 이용한 데이터 조작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데이터 검색 </a:t>
            </a:r>
            <a:r>
              <a:rPr lang="en-US" altLang="ko-KR" dirty="0"/>
              <a:t>: SELECT </a:t>
            </a:r>
            <a:r>
              <a:rPr lang="ko-KR" altLang="en-US" dirty="0"/>
              <a:t>문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외부 조인 검색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ko-KR" altLang="en-US" dirty="0"/>
              <a:t>조인 조건을 만족하지 않는 </a:t>
            </a:r>
            <a:r>
              <a:rPr lang="ko-KR" altLang="en-US" dirty="0" err="1"/>
              <a:t>투플에</a:t>
            </a:r>
            <a:r>
              <a:rPr lang="ko-KR" altLang="en-US" dirty="0"/>
              <a:t> 대해서도 검색을 수행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en-US" altLang="ko-KR" dirty="0"/>
              <a:t>OUTER JOIN</a:t>
            </a:r>
            <a:r>
              <a:rPr lang="ko-KR" altLang="en-US" dirty="0"/>
              <a:t>과 </a:t>
            </a:r>
            <a:r>
              <a:rPr lang="en-US" altLang="ko-KR" dirty="0"/>
              <a:t>ON </a:t>
            </a:r>
            <a:r>
              <a:rPr lang="ko-KR" altLang="en-US" dirty="0"/>
              <a:t>키워드를 이용해 작성</a:t>
            </a:r>
            <a:endParaRPr lang="en-US" altLang="ko-KR" dirty="0"/>
          </a:p>
          <a:p>
            <a:pPr lvl="8">
              <a:lnSpc>
                <a:spcPct val="150000"/>
              </a:lnSpc>
            </a:pPr>
            <a:endParaRPr lang="en-US" altLang="ko-KR" sz="1050" dirty="0"/>
          </a:p>
          <a:p>
            <a:pPr lvl="2">
              <a:lnSpc>
                <a:spcPct val="150000"/>
              </a:lnSpc>
            </a:pPr>
            <a:endParaRPr lang="en-US" altLang="ko-KR" dirty="0"/>
          </a:p>
          <a:p>
            <a:pPr lvl="2">
              <a:lnSpc>
                <a:spcPct val="150000"/>
              </a:lnSpc>
            </a:pPr>
            <a:endParaRPr lang="en-US" altLang="ko-KR" dirty="0"/>
          </a:p>
          <a:p>
            <a:pPr lvl="2">
              <a:lnSpc>
                <a:spcPct val="150000"/>
              </a:lnSpc>
            </a:pP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ko-KR" altLang="en-US" dirty="0"/>
              <a:t>분류</a:t>
            </a:r>
            <a:endParaRPr lang="en-US" altLang="ko-KR" dirty="0"/>
          </a:p>
          <a:p>
            <a:pPr lvl="3">
              <a:lnSpc>
                <a:spcPct val="150000"/>
              </a:lnSpc>
            </a:pPr>
            <a:r>
              <a:rPr lang="ko-KR" altLang="en-US" dirty="0"/>
              <a:t>모든 </a:t>
            </a:r>
            <a:r>
              <a:rPr lang="ko-KR" altLang="en-US" dirty="0" err="1"/>
              <a:t>투플을</a:t>
            </a:r>
            <a:r>
              <a:rPr lang="ko-KR" altLang="en-US" dirty="0"/>
              <a:t> 검색 대상으로 하는 테이블이 무엇이냐에 따라 분류</a:t>
            </a:r>
            <a:endParaRPr lang="en-US" altLang="ko-KR" dirty="0"/>
          </a:p>
          <a:p>
            <a:pPr lvl="3">
              <a:lnSpc>
                <a:spcPct val="150000"/>
              </a:lnSpc>
            </a:pPr>
            <a:r>
              <a:rPr lang="ko-KR" altLang="en-US" dirty="0"/>
              <a:t>왼쪽 외부 조인</a:t>
            </a:r>
            <a:r>
              <a:rPr lang="en-US" altLang="ko-KR" dirty="0"/>
              <a:t>, </a:t>
            </a:r>
            <a:r>
              <a:rPr lang="ko-KR" altLang="en-US" dirty="0"/>
              <a:t>오른쪽 외부 조인</a:t>
            </a:r>
            <a:r>
              <a:rPr lang="en-US" altLang="ko-KR" dirty="0"/>
              <a:t>, </a:t>
            </a:r>
            <a:r>
              <a:rPr lang="ko-KR" altLang="en-US" dirty="0"/>
              <a:t>완전 외부 조인</a:t>
            </a: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r="3294"/>
          <a:stretch/>
        </p:blipFill>
        <p:spPr>
          <a:xfrm>
            <a:off x="785117" y="3113965"/>
            <a:ext cx="8183063" cy="1440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05804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SQL</a:t>
            </a:r>
            <a:r>
              <a:rPr lang="ko-KR" altLang="en-US" dirty="0"/>
              <a:t>을 이용한 데이터 조작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데이터 검색 </a:t>
            </a:r>
            <a:r>
              <a:rPr lang="en-US" altLang="ko-KR" dirty="0"/>
              <a:t>: SELECT </a:t>
            </a:r>
            <a:r>
              <a:rPr lang="ko-KR" altLang="en-US" dirty="0"/>
              <a:t>문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외부 조인 검색</a:t>
            </a:r>
            <a:endParaRPr lang="en-US" altLang="ko-KR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6625" y="2258870"/>
            <a:ext cx="7155795" cy="4404243"/>
          </a:xfrm>
          <a:prstGeom prst="rect">
            <a:avLst/>
          </a:prstGeom>
        </p:spPr>
      </p:pic>
      <p:sp>
        <p:nvSpPr>
          <p:cNvPr id="8" name="모서리가 둥근 사각형 설명선 7"/>
          <p:cNvSpPr/>
          <p:nvPr/>
        </p:nvSpPr>
        <p:spPr>
          <a:xfrm>
            <a:off x="4594977" y="938713"/>
            <a:ext cx="3866619" cy="908955"/>
          </a:xfrm>
          <a:prstGeom prst="wedgeRoundRectCallout">
            <a:avLst>
              <a:gd name="adj1" fmla="val -30737"/>
              <a:gd name="adj2" fmla="val 86308"/>
              <a:gd name="adj3" fmla="val 16667"/>
            </a:avLst>
          </a:prstGeom>
          <a:solidFill>
            <a:srgbClr val="CC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ko-KR" altLang="en-US" sz="1600" dirty="0">
                <a:solidFill>
                  <a:schemeClr val="tx1"/>
                </a:solidFill>
              </a:rPr>
              <a:t>주문하지 않은 고객도 포함해서 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algn="ctr">
              <a:lnSpc>
                <a:spcPct val="130000"/>
              </a:lnSpc>
            </a:pPr>
            <a:r>
              <a:rPr lang="ko-KR" altLang="en-US" sz="1600" dirty="0" err="1">
                <a:solidFill>
                  <a:schemeClr val="tx1"/>
                </a:solidFill>
              </a:rPr>
              <a:t>고객이름</a:t>
            </a:r>
            <a:r>
              <a:rPr lang="en-US" altLang="ko-KR" sz="1600" dirty="0">
                <a:solidFill>
                  <a:schemeClr val="tx1"/>
                </a:solidFill>
              </a:rPr>
              <a:t>,</a:t>
            </a:r>
            <a:r>
              <a:rPr lang="ko-KR" altLang="en-US" sz="1600" dirty="0">
                <a:solidFill>
                  <a:schemeClr val="tx1"/>
                </a:solidFill>
              </a:rPr>
              <a:t> </a:t>
            </a:r>
            <a:r>
              <a:rPr lang="ko-KR" altLang="en-US" sz="1600" dirty="0" err="1">
                <a:solidFill>
                  <a:schemeClr val="tx1"/>
                </a:solidFill>
              </a:rPr>
              <a:t>주문제품</a:t>
            </a:r>
            <a:r>
              <a:rPr lang="en-US" altLang="ko-KR" sz="1600" dirty="0">
                <a:solidFill>
                  <a:schemeClr val="tx1"/>
                </a:solidFill>
              </a:rPr>
              <a:t>, </a:t>
            </a:r>
            <a:r>
              <a:rPr lang="ko-KR" altLang="en-US" sz="1600" dirty="0" err="1">
                <a:solidFill>
                  <a:schemeClr val="tx1"/>
                </a:solidFill>
              </a:rPr>
              <a:t>주문일자를</a:t>
            </a:r>
            <a:r>
              <a:rPr lang="ko-KR" altLang="en-US" sz="1600" dirty="0">
                <a:solidFill>
                  <a:schemeClr val="tx1"/>
                </a:solidFill>
              </a:rPr>
              <a:t> 검색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5913530" y="3481128"/>
            <a:ext cx="297895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rgbClr val="B4514B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결과 테이블 내 </a:t>
            </a:r>
            <a:r>
              <a:rPr lang="ko-KR" altLang="en-US" sz="1400" dirty="0" err="1">
                <a:solidFill>
                  <a:srgbClr val="B4514B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투플의</a:t>
            </a:r>
            <a:r>
              <a:rPr lang="ko-KR" altLang="en-US" sz="1400" dirty="0">
                <a:solidFill>
                  <a:srgbClr val="B4514B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 순서는 </a:t>
            </a:r>
            <a:endParaRPr lang="en-US" altLang="ko-KR" sz="1400" dirty="0">
              <a:solidFill>
                <a:srgbClr val="B4514B"/>
              </a:solidFill>
              <a:latin typeface="HY엽서M" panose="02030600000101010101" pitchFamily="18" charset="-127"/>
              <a:ea typeface="HY엽서M" panose="02030600000101010101" pitchFamily="18" charset="-127"/>
            </a:endParaRPr>
          </a:p>
          <a:p>
            <a:r>
              <a:rPr lang="ko-KR" altLang="en-US" sz="1400" dirty="0">
                <a:solidFill>
                  <a:srgbClr val="B4514B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실습 환경에 따라 변경될 수 있음</a:t>
            </a:r>
          </a:p>
        </p:txBody>
      </p:sp>
    </p:spTree>
    <p:extLst>
      <p:ext uri="{BB962C8B-B14F-4D97-AF65-F5344CB8AC3E}">
        <p14:creationId xmlns:p14="http://schemas.microsoft.com/office/powerpoint/2010/main" val="17659640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SQL</a:t>
            </a:r>
            <a:r>
              <a:rPr lang="ko-KR" altLang="en-US" dirty="0"/>
              <a:t>을 이용한 데이터 조작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데이터 검색 </a:t>
            </a:r>
            <a:r>
              <a:rPr lang="en-US" altLang="ko-KR" dirty="0"/>
              <a:t>: SELECT </a:t>
            </a:r>
            <a:r>
              <a:rPr lang="ko-KR" altLang="en-US" dirty="0"/>
              <a:t>문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외부 조인 검색</a:t>
            </a:r>
            <a:endParaRPr lang="en-US" altLang="ko-KR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l="1" r="-629" b="82628"/>
          <a:stretch/>
        </p:blipFill>
        <p:spPr>
          <a:xfrm>
            <a:off x="908064" y="2438890"/>
            <a:ext cx="8047953" cy="85509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585" y="3912396"/>
            <a:ext cx="8190910" cy="889900"/>
          </a:xfrm>
          <a:prstGeom prst="rect">
            <a:avLst/>
          </a:prstGeom>
        </p:spPr>
      </p:pic>
      <p:sp>
        <p:nvSpPr>
          <p:cNvPr id="9" name="모서리가 둥근 사각형 설명선 8"/>
          <p:cNvSpPr/>
          <p:nvPr/>
        </p:nvSpPr>
        <p:spPr>
          <a:xfrm>
            <a:off x="4708231" y="1088740"/>
            <a:ext cx="3881860" cy="908955"/>
          </a:xfrm>
          <a:prstGeom prst="wedgeRoundRectCallout">
            <a:avLst>
              <a:gd name="adj1" fmla="val -30950"/>
              <a:gd name="adj2" fmla="val 85341"/>
              <a:gd name="adj3" fmla="val 16667"/>
            </a:avLst>
          </a:prstGeom>
          <a:solidFill>
            <a:srgbClr val="CC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ko-KR" altLang="en-US" sz="1600" dirty="0">
                <a:solidFill>
                  <a:schemeClr val="tx1"/>
                </a:solidFill>
              </a:rPr>
              <a:t>고객 테이블의 모든 </a:t>
            </a:r>
            <a:r>
              <a:rPr lang="ko-KR" altLang="en-US" sz="1600" dirty="0" err="1">
                <a:solidFill>
                  <a:schemeClr val="tx1"/>
                </a:solidFill>
              </a:rPr>
              <a:t>투플을</a:t>
            </a:r>
            <a:r>
              <a:rPr lang="ko-KR" altLang="en-US" sz="1600" dirty="0">
                <a:solidFill>
                  <a:schemeClr val="tx1"/>
                </a:solidFill>
              </a:rPr>
              <a:t> 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algn="ctr">
              <a:lnSpc>
                <a:spcPct val="130000"/>
              </a:lnSpc>
            </a:pPr>
            <a:r>
              <a:rPr lang="ko-KR" altLang="en-US" sz="1600" dirty="0">
                <a:solidFill>
                  <a:schemeClr val="tx1"/>
                </a:solidFill>
              </a:rPr>
              <a:t>검색 대상으로 하기 때문에 결과는 같음</a:t>
            </a:r>
          </a:p>
        </p:txBody>
      </p:sp>
      <p:cxnSp>
        <p:nvCxnSpPr>
          <p:cNvPr id="8" name="꺾인 연결선 7"/>
          <p:cNvCxnSpPr>
            <a:stCxn id="6" idx="1"/>
            <a:endCxn id="5" idx="1"/>
          </p:cNvCxnSpPr>
          <p:nvPr/>
        </p:nvCxnSpPr>
        <p:spPr>
          <a:xfrm rot="10800000" flipV="1">
            <a:off x="836586" y="2866438"/>
            <a:ext cx="71479" cy="1490908"/>
          </a:xfrm>
          <a:prstGeom prst="bentConnector3">
            <a:avLst>
              <a:gd name="adj1" fmla="val 605888"/>
            </a:avLst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262825" y="3350282"/>
            <a:ext cx="436338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FF0000"/>
                </a:solidFill>
              </a:rPr>
              <a:t>=</a:t>
            </a:r>
            <a:endParaRPr lang="ko-KR" alt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95986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SQL</a:t>
            </a:r>
            <a:r>
              <a:rPr lang="ko-KR" altLang="en-US" dirty="0"/>
              <a:t>을 이용한 데이터 정의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>
          <a:xfrm>
            <a:off x="161510" y="1125655"/>
            <a:ext cx="9001000" cy="5543705"/>
          </a:xfrm>
        </p:spPr>
        <p:txBody>
          <a:bodyPr/>
          <a:lstStyle/>
          <a:p>
            <a:pPr lvl="0"/>
            <a:r>
              <a:rPr lang="ko-KR" altLang="en-US" dirty="0"/>
              <a:t>테이블 생성 </a:t>
            </a:r>
            <a:r>
              <a:rPr lang="en-US" altLang="ko-KR" dirty="0"/>
              <a:t>: CREATE TABLE </a:t>
            </a:r>
            <a:r>
              <a:rPr lang="ko-KR" altLang="en-US" dirty="0"/>
              <a:t>문</a:t>
            </a:r>
            <a:endParaRPr lang="en-US" altLang="ko-KR" dirty="0"/>
          </a:p>
          <a:p>
            <a:pPr marL="357187" lvl="1" indent="0">
              <a:lnSpc>
                <a:spcPct val="150000"/>
              </a:lnSpc>
              <a:buNone/>
            </a:pPr>
            <a:r>
              <a:rPr lang="ko-KR" altLang="en-US" dirty="0">
                <a:latin typeface="+mn-ea"/>
                <a:ea typeface="+mn-ea"/>
              </a:rPr>
              <a:t>① </a:t>
            </a:r>
            <a:r>
              <a:rPr lang="en-US" altLang="ko-KR" dirty="0">
                <a:latin typeface="+mn-ea"/>
                <a:ea typeface="+mn-ea"/>
              </a:rPr>
              <a:t>: </a:t>
            </a:r>
            <a:r>
              <a:rPr lang="ko-KR" altLang="en-US" dirty="0">
                <a:latin typeface="+mn-ea"/>
                <a:ea typeface="+mn-ea"/>
              </a:rPr>
              <a:t>테이블을 구성하는 각 속성의 이름</a:t>
            </a:r>
            <a:r>
              <a:rPr lang="en-US" altLang="ko-KR" dirty="0">
                <a:latin typeface="+mn-ea"/>
                <a:ea typeface="+mn-ea"/>
              </a:rPr>
              <a:t>, </a:t>
            </a:r>
            <a:r>
              <a:rPr lang="ko-KR" altLang="en-US" dirty="0">
                <a:latin typeface="+mn-ea"/>
                <a:ea typeface="+mn-ea"/>
              </a:rPr>
              <a:t>데이터 타입</a:t>
            </a:r>
            <a:r>
              <a:rPr lang="en-US" altLang="ko-KR" dirty="0">
                <a:latin typeface="+mn-ea"/>
                <a:ea typeface="+mn-ea"/>
              </a:rPr>
              <a:t>, </a:t>
            </a:r>
            <a:r>
              <a:rPr lang="ko-KR" altLang="en-US" dirty="0">
                <a:latin typeface="+mn-ea"/>
                <a:ea typeface="+mn-ea"/>
              </a:rPr>
              <a:t>기본 제약 사항 정의</a:t>
            </a:r>
            <a:endParaRPr lang="en-US" altLang="ko-KR" dirty="0">
              <a:latin typeface="+mn-ea"/>
              <a:ea typeface="+mn-ea"/>
            </a:endParaRPr>
          </a:p>
          <a:p>
            <a:pPr marL="357187" lvl="1" indent="0">
              <a:lnSpc>
                <a:spcPct val="150000"/>
              </a:lnSpc>
              <a:buNone/>
            </a:pPr>
            <a:r>
              <a:rPr lang="ko-KR" altLang="ko-KR" dirty="0">
                <a:latin typeface="+mn-ea"/>
                <a:ea typeface="+mn-ea"/>
              </a:rPr>
              <a:t>②</a:t>
            </a:r>
            <a:r>
              <a:rPr lang="en-US" altLang="ko-KR" dirty="0">
                <a:latin typeface="+mn-ea"/>
                <a:ea typeface="+mn-ea"/>
              </a:rPr>
              <a:t> : </a:t>
            </a:r>
            <a:r>
              <a:rPr lang="ko-KR" altLang="en-US" dirty="0" err="1">
                <a:latin typeface="+mn-ea"/>
                <a:ea typeface="+mn-ea"/>
              </a:rPr>
              <a:t>기본키</a:t>
            </a:r>
            <a:r>
              <a:rPr lang="ko-KR" altLang="en-US" dirty="0">
                <a:latin typeface="+mn-ea"/>
                <a:ea typeface="+mn-ea"/>
              </a:rPr>
              <a:t> 정의</a:t>
            </a:r>
            <a:endParaRPr lang="en-US" altLang="ko-KR" dirty="0">
              <a:latin typeface="+mn-ea"/>
              <a:ea typeface="+mn-ea"/>
            </a:endParaRPr>
          </a:p>
          <a:p>
            <a:pPr marL="357187" lvl="1" indent="0">
              <a:lnSpc>
                <a:spcPct val="150000"/>
              </a:lnSpc>
              <a:buNone/>
            </a:pPr>
            <a:r>
              <a:rPr lang="ko-KR" altLang="ko-KR" dirty="0">
                <a:latin typeface="+mn-ea"/>
                <a:ea typeface="+mn-ea"/>
              </a:rPr>
              <a:t>③</a:t>
            </a:r>
            <a:r>
              <a:rPr lang="en-US" altLang="ko-KR" dirty="0">
                <a:latin typeface="+mn-ea"/>
                <a:ea typeface="+mn-ea"/>
              </a:rPr>
              <a:t> : </a:t>
            </a:r>
            <a:r>
              <a:rPr lang="ko-KR" altLang="en-US" dirty="0">
                <a:latin typeface="+mn-ea"/>
                <a:ea typeface="+mn-ea"/>
              </a:rPr>
              <a:t>대체키 정의</a:t>
            </a:r>
            <a:endParaRPr lang="en-US" altLang="ko-KR" dirty="0">
              <a:latin typeface="+mn-ea"/>
              <a:ea typeface="+mn-ea"/>
            </a:endParaRPr>
          </a:p>
          <a:p>
            <a:pPr marL="357187" lvl="1" indent="0">
              <a:lnSpc>
                <a:spcPct val="150000"/>
              </a:lnSpc>
              <a:buNone/>
            </a:pPr>
            <a:r>
              <a:rPr lang="ko-KR" altLang="ko-KR" dirty="0">
                <a:latin typeface="+mn-ea"/>
                <a:ea typeface="+mn-ea"/>
              </a:rPr>
              <a:t>④</a:t>
            </a:r>
            <a:r>
              <a:rPr lang="en-US" altLang="ko-KR" dirty="0">
                <a:latin typeface="+mn-ea"/>
                <a:ea typeface="+mn-ea"/>
              </a:rPr>
              <a:t> : </a:t>
            </a:r>
            <a:r>
              <a:rPr lang="ko-KR" altLang="en-US" dirty="0" err="1">
                <a:latin typeface="+mn-ea"/>
                <a:ea typeface="+mn-ea"/>
              </a:rPr>
              <a:t>외래키</a:t>
            </a:r>
            <a:r>
              <a:rPr lang="ko-KR" altLang="en-US" dirty="0">
                <a:latin typeface="+mn-ea"/>
                <a:ea typeface="+mn-ea"/>
              </a:rPr>
              <a:t> 정의</a:t>
            </a:r>
            <a:endParaRPr lang="en-US" altLang="ko-KR" dirty="0">
              <a:latin typeface="+mn-ea"/>
              <a:ea typeface="+mn-ea"/>
            </a:endParaRPr>
          </a:p>
          <a:p>
            <a:pPr marL="357187" lvl="1" indent="0">
              <a:lnSpc>
                <a:spcPct val="150000"/>
              </a:lnSpc>
              <a:buNone/>
            </a:pPr>
            <a:r>
              <a:rPr lang="ko-KR" altLang="ko-KR" dirty="0">
                <a:latin typeface="+mn-ea"/>
                <a:ea typeface="+mn-ea"/>
              </a:rPr>
              <a:t>⑤</a:t>
            </a:r>
            <a:r>
              <a:rPr lang="en-US" altLang="ko-KR" dirty="0">
                <a:latin typeface="+mn-ea"/>
                <a:ea typeface="+mn-ea"/>
              </a:rPr>
              <a:t> : </a:t>
            </a:r>
            <a:r>
              <a:rPr lang="ko-KR" altLang="en-US" dirty="0">
                <a:latin typeface="+mn-ea"/>
                <a:ea typeface="+mn-ea"/>
              </a:rPr>
              <a:t>데이터 </a:t>
            </a:r>
            <a:r>
              <a:rPr lang="ko-KR" altLang="en-US" dirty="0" err="1">
                <a:latin typeface="+mn-ea"/>
                <a:ea typeface="+mn-ea"/>
              </a:rPr>
              <a:t>무결성을</a:t>
            </a:r>
            <a:r>
              <a:rPr lang="ko-KR" altLang="en-US" dirty="0">
                <a:latin typeface="+mn-ea"/>
                <a:ea typeface="+mn-ea"/>
              </a:rPr>
              <a:t> 위한 제약조건 정의</a:t>
            </a:r>
          </a:p>
        </p:txBody>
      </p:sp>
    </p:spTree>
    <p:extLst>
      <p:ext uri="{BB962C8B-B14F-4D97-AF65-F5344CB8AC3E}">
        <p14:creationId xmlns:p14="http://schemas.microsoft.com/office/powerpoint/2010/main" val="149167353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Eb82nFTydcJsF5QWWL1My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Mc9rmarLuZKoHJBklWWWI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BLBiWEQYdFTOe9rzf4UGm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aA7ftul0JWsMpeaCqdWEG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mrJcpDEHKI9Cmj7M6klC5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XEE9qJ3A1uChqGXbC2ta3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6AXERznfiRjRIu5yfcUEaH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dN8Ho1F7ROPKA1bGalCcV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G6VVYYqvPnUjUw0kFX9f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7f18fgYLgU3f2g6Qvjgzq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SwxO8C9Nnf1B7VvSodZ9s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Y0ZMUmRNCUd7CmQQBVcMv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Mc9rmarLuZKoHJBklWWWI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Mc9rmarLuZKoHJBklWWWI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7f18fgYLgU3f2g6Qvjgzq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Y0ZMUmRNCUd7CmQQBVcMv"/>
</p:tagLst>
</file>

<file path=ppt/theme/theme1.xml><?xml version="1.0" encoding="utf-8"?>
<a:theme xmlns:a="http://schemas.openxmlformats.org/drawingml/2006/main" name="유닉스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6257</TotalTime>
  <Words>2443</Words>
  <Application>Microsoft Office PowerPoint</Application>
  <PresentationFormat>화면 슬라이드 쇼(4:3)</PresentationFormat>
  <Paragraphs>450</Paragraphs>
  <Slides>82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82</vt:i4>
      </vt:variant>
    </vt:vector>
  </HeadingPairs>
  <TitlesOfParts>
    <vt:vector size="91" baseType="lpstr">
      <vt:lpstr>HY견고딕</vt:lpstr>
      <vt:lpstr>HY견명조</vt:lpstr>
      <vt:lpstr>HY엽서M</vt:lpstr>
      <vt:lpstr>HY헤드라인M</vt:lpstr>
      <vt:lpstr>맑은 고딕</vt:lpstr>
      <vt:lpstr>Arial</vt:lpstr>
      <vt:lpstr>Verdana</vt:lpstr>
      <vt:lpstr>Wingdings</vt:lpstr>
      <vt:lpstr>유닉스</vt:lpstr>
      <vt:lpstr>01 SQL의 소개</vt:lpstr>
      <vt:lpstr>01 SQL의 소개</vt:lpstr>
      <vt:lpstr>01 SQL의 소개</vt:lpstr>
      <vt:lpstr>01 SQL의 소개</vt:lpstr>
      <vt:lpstr>01 SQL의 소개</vt:lpstr>
      <vt:lpstr>01 SQL의 소개</vt:lpstr>
      <vt:lpstr>02 SQL을 이용한 데이터 정의</vt:lpstr>
      <vt:lpstr>02 SQL을 이용한 데이터 정의</vt:lpstr>
      <vt:lpstr>02 SQL을 이용한 데이터 정의</vt:lpstr>
      <vt:lpstr>02 SQL을 이용한 데이터 정의</vt:lpstr>
      <vt:lpstr>02 SQL을 이용한 데이터 정의</vt:lpstr>
      <vt:lpstr>02 SQL을 이용한 데이터 정의</vt:lpstr>
      <vt:lpstr>02 SQL을 이용한 데이터 정의</vt:lpstr>
      <vt:lpstr>02 SQL을 이용한 데이터 정의</vt:lpstr>
      <vt:lpstr>02 SQL을 이용한 데이터 정의</vt:lpstr>
      <vt:lpstr>02 SQL을 이용한 데이터 정의</vt:lpstr>
      <vt:lpstr>02 SQL을 이용한 데이터 정의</vt:lpstr>
      <vt:lpstr>02 SQL을 이용한 데이터 정의</vt:lpstr>
      <vt:lpstr>02 SQL을 이용한 데이터 정의</vt:lpstr>
      <vt:lpstr>02 SQL을 이용한 데이터 정의</vt:lpstr>
      <vt:lpstr>02 SQL을 이용한 데이터 정의</vt:lpstr>
      <vt:lpstr>02 SQL을 이용한 데이터 정의</vt:lpstr>
      <vt:lpstr>02 SQL을 이용한 데이터 정의</vt:lpstr>
      <vt:lpstr>02 SQL을 이용한 데이터 정의</vt:lpstr>
      <vt:lpstr>02 SQL을 이용한 데이터 정의</vt:lpstr>
      <vt:lpstr>03 SQL을 이용한 데이터 조작</vt:lpstr>
      <vt:lpstr>03 SQL을 이용한 데이터 조작</vt:lpstr>
      <vt:lpstr>03 SQL을 이용한 데이터 조작</vt:lpstr>
      <vt:lpstr>03 SQL을 이용한 데이터 조작</vt:lpstr>
      <vt:lpstr>03 SQL을 이용한 데이터 조작</vt:lpstr>
      <vt:lpstr>03 SQL을 이용한 데이터 조작</vt:lpstr>
      <vt:lpstr>03 SQL을 이용한 데이터 조작</vt:lpstr>
      <vt:lpstr>03 SQL을 이용한 데이터 조작</vt:lpstr>
      <vt:lpstr>03 SQL을 이용한 데이터 조작</vt:lpstr>
      <vt:lpstr>03 SQL을 이용한 데이터 조작</vt:lpstr>
      <vt:lpstr>03 SQL을 이용한 데이터 조작</vt:lpstr>
      <vt:lpstr>03 SQL을 이용한 데이터 조작</vt:lpstr>
      <vt:lpstr>03 SQL을 이용한 데이터 조작</vt:lpstr>
      <vt:lpstr>03 SQL을 이용한 데이터 조작</vt:lpstr>
      <vt:lpstr>03 SQL을 이용한 데이터 조작</vt:lpstr>
      <vt:lpstr>03 SQL을 이용한 데이터 조작</vt:lpstr>
      <vt:lpstr>03 SQL을 이용한 데이터 조작</vt:lpstr>
      <vt:lpstr>03 SQL을 이용한 데이터 조작</vt:lpstr>
      <vt:lpstr>03 SQL을 이용한 데이터 조작</vt:lpstr>
      <vt:lpstr>03 SQL을 이용한 데이터 조작</vt:lpstr>
      <vt:lpstr>03 SQL을 이용한 데이터 조작</vt:lpstr>
      <vt:lpstr>03 SQL을 이용한 데이터 조작</vt:lpstr>
      <vt:lpstr>03 SQL을 이용한 데이터 조작</vt:lpstr>
      <vt:lpstr>03 SQL을 이용한 데이터 조작</vt:lpstr>
      <vt:lpstr>03 SQL을 이용한 데이터 조작</vt:lpstr>
      <vt:lpstr>03 SQL을 이용한 데이터 조작</vt:lpstr>
      <vt:lpstr>03 SQL을 이용한 데이터 조작</vt:lpstr>
      <vt:lpstr>03 SQL을 이용한 데이터 조작</vt:lpstr>
      <vt:lpstr>03 SQL을 이용한 데이터 조작</vt:lpstr>
      <vt:lpstr>03 SQL을 이용한 데이터 조작</vt:lpstr>
      <vt:lpstr>03 SQL을 이용한 데이터 조작</vt:lpstr>
      <vt:lpstr>03 SQL을 이용한 데이터 조작</vt:lpstr>
      <vt:lpstr>03 SQL을 이용한 데이터 조작</vt:lpstr>
      <vt:lpstr>03 SQL을 이용한 데이터 조작</vt:lpstr>
      <vt:lpstr>03 SQL을 이용한 데이터 조작</vt:lpstr>
      <vt:lpstr>03 SQL을 이용한 데이터 조작</vt:lpstr>
      <vt:lpstr>03 SQL을 이용한 데이터 조작</vt:lpstr>
      <vt:lpstr>03 SQL을 이용한 데이터 조작</vt:lpstr>
      <vt:lpstr>03 SQL을 이용한 데이터 조작</vt:lpstr>
      <vt:lpstr>03 SQL을 이용한 데이터 조작</vt:lpstr>
      <vt:lpstr>03 SQL을 이용한 데이터 조작</vt:lpstr>
      <vt:lpstr>03 SQL을 이용한 데이터 조작</vt:lpstr>
      <vt:lpstr>03 SQL을 이용한 데이터 조작</vt:lpstr>
      <vt:lpstr>03 SQL을 이용한 데이터 조작</vt:lpstr>
      <vt:lpstr>03 SQL을 이용한 데이터 조작</vt:lpstr>
      <vt:lpstr>03 SQL을 이용한 데이터 조작</vt:lpstr>
      <vt:lpstr>03 SQL을 이용한 데이터 조작</vt:lpstr>
      <vt:lpstr>03 SQL을 이용한 데이터 조작</vt:lpstr>
      <vt:lpstr>03 SQL을 이용한 데이터 조작</vt:lpstr>
      <vt:lpstr>03 SQL을 이용한 데이터 조작</vt:lpstr>
      <vt:lpstr>03 SQL을 이용한 데이터 조작</vt:lpstr>
      <vt:lpstr>03 SQL을 이용한 데이터 조작</vt:lpstr>
      <vt:lpstr>03 SQL을 이용한 데이터 조작</vt:lpstr>
      <vt:lpstr>03 SQL을 이용한 데이터 조작</vt:lpstr>
      <vt:lpstr>03 SQL을 이용한 데이터 조작</vt:lpstr>
      <vt:lpstr>03 SQL을 이용한 데이터 조작</vt:lpstr>
      <vt:lpstr>03 SQL을 이용한 데이터 조작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1장. 유닉스 개요 및 기본 사용법</dc:title>
  <dc:creator>윤소정</dc:creator>
  <cp:lastModifiedBy>user1</cp:lastModifiedBy>
  <cp:revision>647</cp:revision>
  <dcterms:created xsi:type="dcterms:W3CDTF">2012-07-23T02:34:37Z</dcterms:created>
  <dcterms:modified xsi:type="dcterms:W3CDTF">2023-05-24T05:22:42Z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Google.Documents.Tracking">
    <vt:lpwstr>true</vt:lpwstr>
  </property>
  <property fmtid="{D5CDD505-2E9C-101B-9397-08002B2CF9AE}" pid="3" name="Google.Documents.DocumentId">
    <vt:lpwstr>1NCUCeAsLTdgs0g0NVq39g0UxrcrxPknXzBwH4Bd9mpo</vt:lpwstr>
  </property>
  <property fmtid="{D5CDD505-2E9C-101B-9397-08002B2CF9AE}" pid="4" name="Google.Documents.RevisionId">
    <vt:lpwstr>16204708356322461875</vt:lpwstr>
  </property>
  <property fmtid="{D5CDD505-2E9C-101B-9397-08002B2CF9AE}" pid="5" name="Google.Documents.PreviousRevisionId">
    <vt:lpwstr>06215226093729447614</vt:lpwstr>
  </property>
  <property fmtid="{D5CDD505-2E9C-101B-9397-08002B2CF9AE}" pid="6" name="Google.Documents.PluginVersion">
    <vt:lpwstr>2.0.2662.553</vt:lpwstr>
  </property>
  <property fmtid="{D5CDD505-2E9C-101B-9397-08002B2CF9AE}" pid="7" name="Google.Documents.MergeIncapabilityFlags">
    <vt:i4>0</vt:i4>
  </property>
</Properties>
</file>